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6" r:id="rId2"/>
    <p:sldMasterId id="2147483687" r:id="rId3"/>
  </p:sldMasterIdLst>
  <p:notesMasterIdLst>
    <p:notesMasterId r:id="rId13"/>
  </p:notesMasterIdLst>
  <p:handoutMasterIdLst>
    <p:handoutMasterId r:id="rId14"/>
  </p:handoutMasterIdLst>
  <p:sldIdLst>
    <p:sldId id="295" r:id="rId4"/>
    <p:sldId id="564" r:id="rId5"/>
    <p:sldId id="565" r:id="rId6"/>
    <p:sldId id="563" r:id="rId7"/>
    <p:sldId id="552" r:id="rId8"/>
    <p:sldId id="566" r:id="rId9"/>
    <p:sldId id="330" r:id="rId10"/>
    <p:sldId id="561" r:id="rId11"/>
    <p:sldId id="283" r:id="rId1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F7E07-5549-E969-6641-756711DD8734}" name="TEPLANSKY Marek (REGIO)" initials="TM(" userId="S::Marek.TEPLANSKY@ec.europa.eu::e716d03f-0f15-4fa0-8b43-90d0399fe017" providerId="AD"/>
  <p188:author id="{FF859CB6-D755-4D06-3202-A22C25578340}" name="SERBAN Iulia-Mirela (REGIO)" initials="SIM(" userId="S::Iulia-Mirela.SERBAN@ec.europa.eu::04bc92f6-9b82-4ef3-93f1-85bd9dab96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LAGA Francois (REGIO)" initials="GF(" lastIdx="6" clrIdx="0">
    <p:extLst>
      <p:ext uri="{19B8F6BF-5375-455C-9EA6-DF929625EA0E}">
        <p15:presenceInfo xmlns:p15="http://schemas.microsoft.com/office/powerpoint/2012/main" userId="S::Francois.GALLAGA@ec.europa.eu::ce685c1e-2525-4afb-ac98-af8baa25d009" providerId="AD"/>
      </p:ext>
    </p:extLst>
  </p:cmAuthor>
  <p:cmAuthor id="2" name="MAIER Andreea (REGIO)" initials="MA(" lastIdx="1" clrIdx="1">
    <p:extLst>
      <p:ext uri="{19B8F6BF-5375-455C-9EA6-DF929625EA0E}">
        <p15:presenceInfo xmlns:p15="http://schemas.microsoft.com/office/powerpoint/2012/main" userId="S-1-5-21-1606980848-2025429265-839522115-1361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20"/>
    <a:srgbClr val="F0FD77"/>
    <a:srgbClr val="E6DF86"/>
    <a:srgbClr val="66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3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3A2B0-9C28-4BFC-B574-ED290404BF51}" type="doc">
      <dgm:prSet loTypeId="urn:microsoft.com/office/officeart/2005/8/layout/gear1" loCatId="cycle" qsTypeId="urn:microsoft.com/office/officeart/2005/8/quickstyle/simple1" qsCatId="simple" csTypeId="urn:microsoft.com/office/officeart/2005/8/colors/accent0_3" csCatId="mainScheme" phldr="1"/>
      <dgm:spPr/>
    </dgm:pt>
    <dgm:pt modelId="{B65EC35D-3277-4D5C-9022-055FD8CB4314}">
      <dgm:prSet phldrT="[Text]"/>
      <dgm:spPr/>
      <dgm:t>
        <a:bodyPr/>
        <a:lstStyle/>
        <a:p>
          <a:r>
            <a:rPr lang="fr-BE" dirty="0" err="1"/>
            <a:t>Cohesion</a:t>
          </a:r>
          <a:r>
            <a:rPr lang="fr-BE" dirty="0"/>
            <a:t> </a:t>
          </a:r>
          <a:r>
            <a:rPr lang="fr-BE" dirty="0" err="1"/>
            <a:t>policy</a:t>
          </a:r>
          <a:r>
            <a:rPr lang="fr-BE" dirty="0"/>
            <a:t> programmes</a:t>
          </a:r>
        </a:p>
        <a:p>
          <a:r>
            <a:rPr lang="fr-BE" dirty="0"/>
            <a:t>2021-2027</a:t>
          </a:r>
        </a:p>
      </dgm:t>
    </dgm:pt>
    <dgm:pt modelId="{1D7D9C84-AB90-45B7-B08D-F74390662B08}" type="parTrans" cxnId="{01BEF3E0-604D-4981-A15A-A5A36C084245}">
      <dgm:prSet/>
      <dgm:spPr/>
      <dgm:t>
        <a:bodyPr/>
        <a:lstStyle/>
        <a:p>
          <a:endParaRPr lang="en-US"/>
        </a:p>
      </dgm:t>
    </dgm:pt>
    <dgm:pt modelId="{A160BDCB-47EC-4854-9638-D4A3014A7FAA}" type="sibTrans" cxnId="{01BEF3E0-604D-4981-A15A-A5A36C084245}">
      <dgm:prSet/>
      <dgm:spPr/>
      <dgm:t>
        <a:bodyPr/>
        <a:lstStyle/>
        <a:p>
          <a:endParaRPr lang="en-US"/>
        </a:p>
      </dgm:t>
    </dgm:pt>
    <dgm:pt modelId="{42B6C28E-D003-49D8-8198-59AA7E0E1E0E}">
      <dgm:prSet phldrT="[Text]"/>
      <dgm:spPr/>
      <dgm:t>
        <a:bodyPr/>
        <a:lstStyle/>
        <a:p>
          <a:r>
            <a:rPr lang="fr-BE" dirty="0"/>
            <a:t>SUD</a:t>
          </a:r>
        </a:p>
        <a:p>
          <a:r>
            <a:rPr lang="fr-BE" dirty="0" err="1"/>
            <a:t>Strategies</a:t>
          </a:r>
          <a:endParaRPr lang="fr-BE" dirty="0"/>
        </a:p>
      </dgm:t>
    </dgm:pt>
    <dgm:pt modelId="{26576B9C-0BCF-45B1-993D-349C78E26207}" type="parTrans" cxnId="{09C35593-874E-4EF6-A556-541C4138CAC7}">
      <dgm:prSet/>
      <dgm:spPr/>
      <dgm:t>
        <a:bodyPr/>
        <a:lstStyle/>
        <a:p>
          <a:endParaRPr lang="en-US"/>
        </a:p>
      </dgm:t>
    </dgm:pt>
    <dgm:pt modelId="{8E18535D-0EE3-4840-9309-C25CF8234E3D}" type="sibTrans" cxnId="{09C35593-874E-4EF6-A556-541C4138CAC7}">
      <dgm:prSet/>
      <dgm:spPr/>
      <dgm:t>
        <a:bodyPr/>
        <a:lstStyle/>
        <a:p>
          <a:endParaRPr lang="en-US"/>
        </a:p>
      </dgm:t>
    </dgm:pt>
    <dgm:pt modelId="{B5383E30-5E39-4489-ADBE-69D02580CAB2}">
      <dgm:prSet phldrT="[Text]" custT="1"/>
      <dgm:spPr>
        <a:solidFill>
          <a:schemeClr val="accent2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500" dirty="0">
              <a:solidFill>
                <a:srgbClr val="002060"/>
              </a:solidFill>
            </a:rPr>
            <a:t>EUI-IA</a:t>
          </a:r>
        </a:p>
        <a:p>
          <a:r>
            <a:rPr lang="en-US" sz="1500" dirty="0">
              <a:solidFill>
                <a:srgbClr val="002060"/>
              </a:solidFill>
            </a:rPr>
            <a:t>Call 3</a:t>
          </a:r>
        </a:p>
      </dgm:t>
    </dgm:pt>
    <dgm:pt modelId="{637D1369-A7F8-4CDB-9640-6561BD00D824}" type="parTrans" cxnId="{2371664E-524A-4D25-B35D-D3C775CA9CD9}">
      <dgm:prSet/>
      <dgm:spPr/>
      <dgm:t>
        <a:bodyPr/>
        <a:lstStyle/>
        <a:p>
          <a:endParaRPr lang="en-US"/>
        </a:p>
      </dgm:t>
    </dgm:pt>
    <dgm:pt modelId="{09C099A7-B9A3-44A0-88DB-3ED1E4B411A6}" type="sibTrans" cxnId="{2371664E-524A-4D25-B35D-D3C775CA9CD9}">
      <dgm:prSet/>
      <dgm:spPr/>
      <dgm:t>
        <a:bodyPr/>
        <a:lstStyle/>
        <a:p>
          <a:endParaRPr lang="en-US">
            <a:solidFill>
              <a:schemeClr val="accent2"/>
            </a:solidFill>
          </a:endParaRPr>
        </a:p>
      </dgm:t>
    </dgm:pt>
    <dgm:pt modelId="{5F66A086-D4FA-4D4A-A54C-E3CDE926D217}">
      <dgm:prSet/>
      <dgm:spPr/>
    </dgm:pt>
    <dgm:pt modelId="{432A793A-EF01-4847-965D-217C0C6E58DB}" type="parTrans" cxnId="{798AEE9B-429C-488D-A1D3-5FD7DC1C4356}">
      <dgm:prSet/>
      <dgm:spPr/>
      <dgm:t>
        <a:bodyPr/>
        <a:lstStyle/>
        <a:p>
          <a:endParaRPr lang="en-IE"/>
        </a:p>
      </dgm:t>
    </dgm:pt>
    <dgm:pt modelId="{66122288-860D-4234-96D0-297B891AD16C}" type="sibTrans" cxnId="{798AEE9B-429C-488D-A1D3-5FD7DC1C4356}">
      <dgm:prSet/>
      <dgm:spPr/>
      <dgm:t>
        <a:bodyPr/>
        <a:lstStyle/>
        <a:p>
          <a:endParaRPr lang="en-IE"/>
        </a:p>
      </dgm:t>
    </dgm:pt>
    <dgm:pt modelId="{08B195EC-E2C8-4ED2-9CE5-D37905FB9A60}">
      <dgm:prSet/>
      <dgm:spPr/>
    </dgm:pt>
    <dgm:pt modelId="{39F70FDA-D048-41E4-831D-1B86EA3D86D6}" type="parTrans" cxnId="{E85954AF-F393-46A2-8E28-8E0EC910047E}">
      <dgm:prSet/>
      <dgm:spPr/>
      <dgm:t>
        <a:bodyPr/>
        <a:lstStyle/>
        <a:p>
          <a:endParaRPr lang="en-IE"/>
        </a:p>
      </dgm:t>
    </dgm:pt>
    <dgm:pt modelId="{629D7F18-BB6A-46CE-B696-9B99C052D61C}" type="sibTrans" cxnId="{E85954AF-F393-46A2-8E28-8E0EC910047E}">
      <dgm:prSet/>
      <dgm:spPr/>
      <dgm:t>
        <a:bodyPr/>
        <a:lstStyle/>
        <a:p>
          <a:endParaRPr lang="en-IE"/>
        </a:p>
      </dgm:t>
    </dgm:pt>
    <dgm:pt modelId="{4F367095-B813-4842-9765-AED283342C3A}">
      <dgm:prSet/>
      <dgm:spPr/>
    </dgm:pt>
    <dgm:pt modelId="{B1F4FD54-111A-498F-A485-6F6E24C5AD61}" type="parTrans" cxnId="{8726512D-65CE-47E1-A809-7924DCA0B725}">
      <dgm:prSet/>
      <dgm:spPr/>
      <dgm:t>
        <a:bodyPr/>
        <a:lstStyle/>
        <a:p>
          <a:endParaRPr lang="en-IE"/>
        </a:p>
      </dgm:t>
    </dgm:pt>
    <dgm:pt modelId="{B11EA1C0-66DA-49AE-B3E2-691BEAE3FBCE}" type="sibTrans" cxnId="{8726512D-65CE-47E1-A809-7924DCA0B725}">
      <dgm:prSet/>
      <dgm:spPr/>
      <dgm:t>
        <a:bodyPr/>
        <a:lstStyle/>
        <a:p>
          <a:endParaRPr lang="en-IE"/>
        </a:p>
      </dgm:t>
    </dgm:pt>
    <dgm:pt modelId="{67C19451-9E3B-4354-AC5F-5DF3E973E1EE}">
      <dgm:prSet/>
      <dgm:spPr/>
    </dgm:pt>
    <dgm:pt modelId="{F494112A-52DF-48A8-AAE2-4FEAEBA307E0}" type="parTrans" cxnId="{049FB581-3AE3-42E7-8967-2BB677DA6C15}">
      <dgm:prSet/>
      <dgm:spPr/>
      <dgm:t>
        <a:bodyPr/>
        <a:lstStyle/>
        <a:p>
          <a:endParaRPr lang="en-IE"/>
        </a:p>
      </dgm:t>
    </dgm:pt>
    <dgm:pt modelId="{7F57F248-9C9C-4A97-BD54-0AC5E9A62864}" type="sibTrans" cxnId="{049FB581-3AE3-42E7-8967-2BB677DA6C15}">
      <dgm:prSet/>
      <dgm:spPr/>
      <dgm:t>
        <a:bodyPr/>
        <a:lstStyle/>
        <a:p>
          <a:endParaRPr lang="en-IE"/>
        </a:p>
      </dgm:t>
    </dgm:pt>
    <dgm:pt modelId="{DA8AEF15-CEFC-4F57-A6C5-570AEBA7A181}">
      <dgm:prSet/>
      <dgm:spPr/>
    </dgm:pt>
    <dgm:pt modelId="{8B7C567E-3621-4BB8-91F8-FA5BC108F4BF}" type="parTrans" cxnId="{B01E9AAA-C1B2-4455-B1C4-7CDB9B18EF07}">
      <dgm:prSet/>
      <dgm:spPr/>
      <dgm:t>
        <a:bodyPr/>
        <a:lstStyle/>
        <a:p>
          <a:endParaRPr lang="en-IE"/>
        </a:p>
      </dgm:t>
    </dgm:pt>
    <dgm:pt modelId="{4673874A-5F0F-4B55-926F-3274E1B9BA09}" type="sibTrans" cxnId="{B01E9AAA-C1B2-4455-B1C4-7CDB9B18EF07}">
      <dgm:prSet/>
      <dgm:spPr/>
      <dgm:t>
        <a:bodyPr/>
        <a:lstStyle/>
        <a:p>
          <a:endParaRPr lang="en-IE"/>
        </a:p>
      </dgm:t>
    </dgm:pt>
    <dgm:pt modelId="{E0F1B235-EC3B-413D-9858-50D10C713D1B}">
      <dgm:prSet/>
      <dgm:spPr/>
    </dgm:pt>
    <dgm:pt modelId="{A43177B7-F82A-40C7-BF0F-3C86E67B19C2}" type="parTrans" cxnId="{BEE532C0-F7C0-42C1-9D63-568ABF81A0BF}">
      <dgm:prSet/>
      <dgm:spPr/>
      <dgm:t>
        <a:bodyPr/>
        <a:lstStyle/>
        <a:p>
          <a:endParaRPr lang="en-IE"/>
        </a:p>
      </dgm:t>
    </dgm:pt>
    <dgm:pt modelId="{40C9A9A6-949B-41DA-A6B2-8E1BF32CA897}" type="sibTrans" cxnId="{BEE532C0-F7C0-42C1-9D63-568ABF81A0BF}">
      <dgm:prSet/>
      <dgm:spPr/>
      <dgm:t>
        <a:bodyPr/>
        <a:lstStyle/>
        <a:p>
          <a:endParaRPr lang="en-IE"/>
        </a:p>
      </dgm:t>
    </dgm:pt>
    <dgm:pt modelId="{001C88BA-F3CC-46D6-B412-6CA355D28F5B}">
      <dgm:prSet/>
      <dgm:spPr/>
    </dgm:pt>
    <dgm:pt modelId="{B6A5DDDF-D9A0-45C1-8B53-FA02B281A54C}" type="parTrans" cxnId="{F7C3CA23-CF39-4DF4-BB33-C41ACCC38274}">
      <dgm:prSet/>
      <dgm:spPr/>
      <dgm:t>
        <a:bodyPr/>
        <a:lstStyle/>
        <a:p>
          <a:endParaRPr lang="en-IE"/>
        </a:p>
      </dgm:t>
    </dgm:pt>
    <dgm:pt modelId="{F4987BD7-08B2-4116-9AEB-035077B85689}" type="sibTrans" cxnId="{F7C3CA23-CF39-4DF4-BB33-C41ACCC38274}">
      <dgm:prSet/>
      <dgm:spPr/>
      <dgm:t>
        <a:bodyPr/>
        <a:lstStyle/>
        <a:p>
          <a:endParaRPr lang="en-IE"/>
        </a:p>
      </dgm:t>
    </dgm:pt>
    <dgm:pt modelId="{39792E53-F721-479C-B4B5-112CF040C276}">
      <dgm:prSet/>
      <dgm:spPr/>
    </dgm:pt>
    <dgm:pt modelId="{C0843FB8-D500-4B16-87AC-C4A64586A161}" type="parTrans" cxnId="{8C2DC47C-BF42-4A55-88EE-CD08B887EF0E}">
      <dgm:prSet/>
      <dgm:spPr/>
      <dgm:t>
        <a:bodyPr/>
        <a:lstStyle/>
        <a:p>
          <a:endParaRPr lang="en-IE"/>
        </a:p>
      </dgm:t>
    </dgm:pt>
    <dgm:pt modelId="{03DBDBEB-544F-4C1D-A9B9-97A3C34D1DA5}" type="sibTrans" cxnId="{8C2DC47C-BF42-4A55-88EE-CD08B887EF0E}">
      <dgm:prSet/>
      <dgm:spPr/>
      <dgm:t>
        <a:bodyPr/>
        <a:lstStyle/>
        <a:p>
          <a:endParaRPr lang="en-IE"/>
        </a:p>
      </dgm:t>
    </dgm:pt>
    <dgm:pt modelId="{DD8AE8A5-7FF2-4047-BE11-C79C49A038A0}">
      <dgm:prSet/>
      <dgm:spPr/>
    </dgm:pt>
    <dgm:pt modelId="{4AF21041-AF89-401C-96DF-38B6A41A0EE5}" type="parTrans" cxnId="{70D18CD8-981F-47BA-B8D6-F20B20641B25}">
      <dgm:prSet/>
      <dgm:spPr/>
      <dgm:t>
        <a:bodyPr/>
        <a:lstStyle/>
        <a:p>
          <a:endParaRPr lang="en-IE"/>
        </a:p>
      </dgm:t>
    </dgm:pt>
    <dgm:pt modelId="{1B29DA08-7C02-4783-8C33-4254B88228F5}" type="sibTrans" cxnId="{70D18CD8-981F-47BA-B8D6-F20B20641B25}">
      <dgm:prSet/>
      <dgm:spPr/>
      <dgm:t>
        <a:bodyPr/>
        <a:lstStyle/>
        <a:p>
          <a:endParaRPr lang="en-IE"/>
        </a:p>
      </dgm:t>
    </dgm:pt>
    <dgm:pt modelId="{8F78344E-7997-4E40-B304-41A02A9B02DB}">
      <dgm:prSet/>
      <dgm:spPr/>
    </dgm:pt>
    <dgm:pt modelId="{3E4F700E-DC1B-43DC-819A-7BDE961F86F6}" type="parTrans" cxnId="{20328B5C-5630-4271-A640-0B869D03DD42}">
      <dgm:prSet/>
      <dgm:spPr/>
      <dgm:t>
        <a:bodyPr/>
        <a:lstStyle/>
        <a:p>
          <a:endParaRPr lang="en-IE"/>
        </a:p>
      </dgm:t>
    </dgm:pt>
    <dgm:pt modelId="{2C551A07-6DEA-4BC8-8254-6AA4784C4764}" type="sibTrans" cxnId="{20328B5C-5630-4271-A640-0B869D03DD42}">
      <dgm:prSet/>
      <dgm:spPr/>
      <dgm:t>
        <a:bodyPr/>
        <a:lstStyle/>
        <a:p>
          <a:endParaRPr lang="en-IE"/>
        </a:p>
      </dgm:t>
    </dgm:pt>
    <dgm:pt modelId="{225CAA64-E35A-42A6-A55B-3D102C38D2B3}" type="pres">
      <dgm:prSet presAssocID="{D6C3A2B0-9C28-4BFC-B574-ED290404BF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060614-452F-4D3C-8F99-E372D2F11A7C}" type="pres">
      <dgm:prSet presAssocID="{B65EC35D-3277-4D5C-9022-055FD8CB4314}" presName="gear1" presStyleLbl="node1" presStyleIdx="0" presStyleCnt="3" custScaleX="108576" custScaleY="101926">
        <dgm:presLayoutVars>
          <dgm:chMax val="1"/>
          <dgm:bulletEnabled val="1"/>
        </dgm:presLayoutVars>
      </dgm:prSet>
      <dgm:spPr/>
    </dgm:pt>
    <dgm:pt modelId="{5211B171-54AF-4B7F-8FCF-F97D13103432}" type="pres">
      <dgm:prSet presAssocID="{B65EC35D-3277-4D5C-9022-055FD8CB4314}" presName="gear1srcNode" presStyleLbl="node1" presStyleIdx="0" presStyleCnt="3"/>
      <dgm:spPr/>
    </dgm:pt>
    <dgm:pt modelId="{1E967ADF-9BC4-4618-A95A-0F5A29D70B10}" type="pres">
      <dgm:prSet presAssocID="{B65EC35D-3277-4D5C-9022-055FD8CB4314}" presName="gear1dstNode" presStyleLbl="node1" presStyleIdx="0" presStyleCnt="3"/>
      <dgm:spPr/>
    </dgm:pt>
    <dgm:pt modelId="{C1067335-C932-41C5-89C4-2BEFD6A00537}" type="pres">
      <dgm:prSet presAssocID="{42B6C28E-D003-49D8-8198-59AA7E0E1E0E}" presName="gear2" presStyleLbl="node1" presStyleIdx="1" presStyleCnt="3" custLinFactNeighborY="1080">
        <dgm:presLayoutVars>
          <dgm:chMax val="1"/>
          <dgm:bulletEnabled val="1"/>
        </dgm:presLayoutVars>
      </dgm:prSet>
      <dgm:spPr/>
    </dgm:pt>
    <dgm:pt modelId="{9B3FB5FF-30D6-4DB7-9D49-4CAFCB9921B5}" type="pres">
      <dgm:prSet presAssocID="{42B6C28E-D003-49D8-8198-59AA7E0E1E0E}" presName="gear2srcNode" presStyleLbl="node1" presStyleIdx="1" presStyleCnt="3"/>
      <dgm:spPr/>
    </dgm:pt>
    <dgm:pt modelId="{A6517BFD-A715-45BC-BD54-0BDEEDD621DA}" type="pres">
      <dgm:prSet presAssocID="{42B6C28E-D003-49D8-8198-59AA7E0E1E0E}" presName="gear2dstNode" presStyleLbl="node1" presStyleIdx="1" presStyleCnt="3"/>
      <dgm:spPr/>
    </dgm:pt>
    <dgm:pt modelId="{B4C0E452-7280-4F65-829E-CEAA692EFBF1}" type="pres">
      <dgm:prSet presAssocID="{B5383E30-5E39-4489-ADBE-69D02580CAB2}" presName="gear3" presStyleLbl="node1" presStyleIdx="2" presStyleCnt="3" custScaleX="82350" custScaleY="82146"/>
      <dgm:spPr/>
    </dgm:pt>
    <dgm:pt modelId="{AF7FE6AE-CD77-4A10-8C04-B636CFEFEF11}" type="pres">
      <dgm:prSet presAssocID="{B5383E30-5E39-4489-ADBE-69D02580CAB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D6CABFC-4932-43CE-9832-83F05DC1CB15}" type="pres">
      <dgm:prSet presAssocID="{B5383E30-5E39-4489-ADBE-69D02580CAB2}" presName="gear3srcNode" presStyleLbl="node1" presStyleIdx="2" presStyleCnt="3"/>
      <dgm:spPr/>
    </dgm:pt>
    <dgm:pt modelId="{BCE826CE-EF74-4BC0-AD53-03344138EFD2}" type="pres">
      <dgm:prSet presAssocID="{B5383E30-5E39-4489-ADBE-69D02580CAB2}" presName="gear3dstNode" presStyleLbl="node1" presStyleIdx="2" presStyleCnt="3"/>
      <dgm:spPr/>
    </dgm:pt>
    <dgm:pt modelId="{043A9CD7-F1A5-4D2F-B253-3CB375A3CA11}" type="pres">
      <dgm:prSet presAssocID="{A160BDCB-47EC-4854-9638-D4A3014A7FAA}" presName="connector1" presStyleLbl="sibTrans2D1" presStyleIdx="0" presStyleCnt="3"/>
      <dgm:spPr/>
    </dgm:pt>
    <dgm:pt modelId="{CC10F437-1154-4B57-A501-E7C3C591F795}" type="pres">
      <dgm:prSet presAssocID="{8E18535D-0EE3-4840-9309-C25CF8234E3D}" presName="connector2" presStyleLbl="sibTrans2D1" presStyleIdx="1" presStyleCnt="3" custLinFactNeighborY="454"/>
      <dgm:spPr/>
    </dgm:pt>
    <dgm:pt modelId="{B2467248-6A4A-44E0-BADC-A03864779FD7}" type="pres">
      <dgm:prSet presAssocID="{09C099A7-B9A3-44A0-88DB-3ED1E4B411A6}" presName="connector3" presStyleLbl="sibTrans2D1" presStyleIdx="2" presStyleCnt="3"/>
      <dgm:spPr/>
    </dgm:pt>
  </dgm:ptLst>
  <dgm:cxnLst>
    <dgm:cxn modelId="{D3D6C200-18BD-4257-9FF9-BCC35F695F3F}" type="presOf" srcId="{B5383E30-5E39-4489-ADBE-69D02580CAB2}" destId="{AF7FE6AE-CD77-4A10-8C04-B636CFEFEF11}" srcOrd="1" destOrd="0" presId="urn:microsoft.com/office/officeart/2005/8/layout/gear1"/>
    <dgm:cxn modelId="{F7502005-8B2E-430A-8AA0-97727F9D6197}" type="presOf" srcId="{B65EC35D-3277-4D5C-9022-055FD8CB4314}" destId="{1E967ADF-9BC4-4618-A95A-0F5A29D70B10}" srcOrd="2" destOrd="0" presId="urn:microsoft.com/office/officeart/2005/8/layout/gear1"/>
    <dgm:cxn modelId="{FA3A0608-4426-4130-AAD1-A15541829ADD}" type="presOf" srcId="{B5383E30-5E39-4489-ADBE-69D02580CAB2}" destId="{BCE826CE-EF74-4BC0-AD53-03344138EFD2}" srcOrd="3" destOrd="0" presId="urn:microsoft.com/office/officeart/2005/8/layout/gear1"/>
    <dgm:cxn modelId="{89E9ED15-DC42-436E-BD51-EE3B2BDE3494}" type="presOf" srcId="{A160BDCB-47EC-4854-9638-D4A3014A7FAA}" destId="{043A9CD7-F1A5-4D2F-B253-3CB375A3CA11}" srcOrd="0" destOrd="0" presId="urn:microsoft.com/office/officeart/2005/8/layout/gear1"/>
    <dgm:cxn modelId="{F7C3CA23-CF39-4DF4-BB33-C41ACCC38274}" srcId="{D6C3A2B0-9C28-4BFC-B574-ED290404BF51}" destId="{001C88BA-F3CC-46D6-B412-6CA355D28F5B}" srcOrd="4" destOrd="0" parTransId="{B6A5DDDF-D9A0-45C1-8B53-FA02B281A54C}" sibTransId="{F4987BD7-08B2-4116-9AEB-035077B85689}"/>
    <dgm:cxn modelId="{8726512D-65CE-47E1-A809-7924DCA0B725}" srcId="{D6C3A2B0-9C28-4BFC-B574-ED290404BF51}" destId="{4F367095-B813-4842-9765-AED283342C3A}" srcOrd="10" destOrd="0" parTransId="{B1F4FD54-111A-498F-A485-6F6E24C5AD61}" sibTransId="{B11EA1C0-66DA-49AE-B3E2-691BEAE3FBCE}"/>
    <dgm:cxn modelId="{20328B5C-5630-4271-A640-0B869D03DD42}" srcId="{D6C3A2B0-9C28-4BFC-B574-ED290404BF51}" destId="{8F78344E-7997-4E40-B304-41A02A9B02DB}" srcOrd="7" destOrd="0" parTransId="{3E4F700E-DC1B-43DC-819A-7BDE961F86F6}" sibTransId="{2C551A07-6DEA-4BC8-8254-6AA4784C4764}"/>
    <dgm:cxn modelId="{EDDD1E5E-F445-4B4F-BD16-9038675C2DC3}" type="presOf" srcId="{B5383E30-5E39-4489-ADBE-69D02580CAB2}" destId="{B4C0E452-7280-4F65-829E-CEAA692EFBF1}" srcOrd="0" destOrd="0" presId="urn:microsoft.com/office/officeart/2005/8/layout/gear1"/>
    <dgm:cxn modelId="{18DB1A43-E5B9-4471-B90E-B9677B91BD93}" type="presOf" srcId="{8E18535D-0EE3-4840-9309-C25CF8234E3D}" destId="{CC10F437-1154-4B57-A501-E7C3C591F795}" srcOrd="0" destOrd="0" presId="urn:microsoft.com/office/officeart/2005/8/layout/gear1"/>
    <dgm:cxn modelId="{2371664E-524A-4D25-B35D-D3C775CA9CD9}" srcId="{D6C3A2B0-9C28-4BFC-B574-ED290404BF51}" destId="{B5383E30-5E39-4489-ADBE-69D02580CAB2}" srcOrd="2" destOrd="0" parTransId="{637D1369-A7F8-4CDB-9640-6561BD00D824}" sibTransId="{09C099A7-B9A3-44A0-88DB-3ED1E4B411A6}"/>
    <dgm:cxn modelId="{7EF5024F-F7D5-48E6-B611-6F8959956C31}" type="presOf" srcId="{B65EC35D-3277-4D5C-9022-055FD8CB4314}" destId="{5211B171-54AF-4B7F-8FCF-F97D13103432}" srcOrd="1" destOrd="0" presId="urn:microsoft.com/office/officeart/2005/8/layout/gear1"/>
    <dgm:cxn modelId="{B7A17578-9F44-469B-BD1E-0DE266B6B265}" type="presOf" srcId="{42B6C28E-D003-49D8-8198-59AA7E0E1E0E}" destId="{A6517BFD-A715-45BC-BD54-0BDEEDD621DA}" srcOrd="2" destOrd="0" presId="urn:microsoft.com/office/officeart/2005/8/layout/gear1"/>
    <dgm:cxn modelId="{8C2DC47C-BF42-4A55-88EE-CD08B887EF0E}" srcId="{D6C3A2B0-9C28-4BFC-B574-ED290404BF51}" destId="{39792E53-F721-479C-B4B5-112CF040C276}" srcOrd="5" destOrd="0" parTransId="{C0843FB8-D500-4B16-87AC-C4A64586A161}" sibTransId="{03DBDBEB-544F-4C1D-A9B9-97A3C34D1DA5}"/>
    <dgm:cxn modelId="{049FB581-3AE3-42E7-8967-2BB677DA6C15}" srcId="{D6C3A2B0-9C28-4BFC-B574-ED290404BF51}" destId="{67C19451-9E3B-4354-AC5F-5DF3E973E1EE}" srcOrd="11" destOrd="0" parTransId="{F494112A-52DF-48A8-AAE2-4FEAEBA307E0}" sibTransId="{7F57F248-9C9C-4A97-BD54-0AC5E9A62864}"/>
    <dgm:cxn modelId="{94EC4591-50F6-4AE9-8680-704F19D00A64}" type="presOf" srcId="{B5383E30-5E39-4489-ADBE-69D02580CAB2}" destId="{5D6CABFC-4932-43CE-9832-83F05DC1CB15}" srcOrd="2" destOrd="0" presId="urn:microsoft.com/office/officeart/2005/8/layout/gear1"/>
    <dgm:cxn modelId="{6B321493-7461-4480-B4C1-1765110A1EB9}" type="presOf" srcId="{D6C3A2B0-9C28-4BFC-B574-ED290404BF51}" destId="{225CAA64-E35A-42A6-A55B-3D102C38D2B3}" srcOrd="0" destOrd="0" presId="urn:microsoft.com/office/officeart/2005/8/layout/gear1"/>
    <dgm:cxn modelId="{09C35593-874E-4EF6-A556-541C4138CAC7}" srcId="{D6C3A2B0-9C28-4BFC-B574-ED290404BF51}" destId="{42B6C28E-D003-49D8-8198-59AA7E0E1E0E}" srcOrd="1" destOrd="0" parTransId="{26576B9C-0BCF-45B1-993D-349C78E26207}" sibTransId="{8E18535D-0EE3-4840-9309-C25CF8234E3D}"/>
    <dgm:cxn modelId="{4189C194-B1CE-430D-9FC0-8CCA1C1432F5}" type="presOf" srcId="{42B6C28E-D003-49D8-8198-59AA7E0E1E0E}" destId="{9B3FB5FF-30D6-4DB7-9D49-4CAFCB9921B5}" srcOrd="1" destOrd="0" presId="urn:microsoft.com/office/officeart/2005/8/layout/gear1"/>
    <dgm:cxn modelId="{798AEE9B-429C-488D-A1D3-5FD7DC1C4356}" srcId="{D6C3A2B0-9C28-4BFC-B574-ED290404BF51}" destId="{5F66A086-D4FA-4D4A-A54C-E3CDE926D217}" srcOrd="8" destOrd="0" parTransId="{432A793A-EF01-4847-965D-217C0C6E58DB}" sibTransId="{66122288-860D-4234-96D0-297B891AD16C}"/>
    <dgm:cxn modelId="{6DE60AA9-83A2-4A22-B983-1F1875F9BF52}" type="presOf" srcId="{42B6C28E-D003-49D8-8198-59AA7E0E1E0E}" destId="{C1067335-C932-41C5-89C4-2BEFD6A00537}" srcOrd="0" destOrd="0" presId="urn:microsoft.com/office/officeart/2005/8/layout/gear1"/>
    <dgm:cxn modelId="{B01E9AAA-C1B2-4455-B1C4-7CDB9B18EF07}" srcId="{D6C3A2B0-9C28-4BFC-B574-ED290404BF51}" destId="{DA8AEF15-CEFC-4F57-A6C5-570AEBA7A181}" srcOrd="12" destOrd="0" parTransId="{8B7C567E-3621-4BB8-91F8-FA5BC108F4BF}" sibTransId="{4673874A-5F0F-4B55-926F-3274E1B9BA09}"/>
    <dgm:cxn modelId="{E85954AF-F393-46A2-8E28-8E0EC910047E}" srcId="{D6C3A2B0-9C28-4BFC-B574-ED290404BF51}" destId="{08B195EC-E2C8-4ED2-9CE5-D37905FB9A60}" srcOrd="9" destOrd="0" parTransId="{39F70FDA-D048-41E4-831D-1B86EA3D86D6}" sibTransId="{629D7F18-BB6A-46CE-B696-9B99C052D61C}"/>
    <dgm:cxn modelId="{7C19B7BF-EFE9-419E-9B88-DDBC19D927FA}" type="presOf" srcId="{B65EC35D-3277-4D5C-9022-055FD8CB4314}" destId="{7D060614-452F-4D3C-8F99-E372D2F11A7C}" srcOrd="0" destOrd="0" presId="urn:microsoft.com/office/officeart/2005/8/layout/gear1"/>
    <dgm:cxn modelId="{BEE532C0-F7C0-42C1-9D63-568ABF81A0BF}" srcId="{D6C3A2B0-9C28-4BFC-B574-ED290404BF51}" destId="{E0F1B235-EC3B-413D-9858-50D10C713D1B}" srcOrd="3" destOrd="0" parTransId="{A43177B7-F82A-40C7-BF0F-3C86E67B19C2}" sibTransId="{40C9A9A6-949B-41DA-A6B2-8E1BF32CA897}"/>
    <dgm:cxn modelId="{58598ED3-B1E3-4418-AACC-6FC038B679D5}" type="presOf" srcId="{09C099A7-B9A3-44A0-88DB-3ED1E4B411A6}" destId="{B2467248-6A4A-44E0-BADC-A03864779FD7}" srcOrd="0" destOrd="0" presId="urn:microsoft.com/office/officeart/2005/8/layout/gear1"/>
    <dgm:cxn modelId="{70D18CD8-981F-47BA-B8D6-F20B20641B25}" srcId="{D6C3A2B0-9C28-4BFC-B574-ED290404BF51}" destId="{DD8AE8A5-7FF2-4047-BE11-C79C49A038A0}" srcOrd="6" destOrd="0" parTransId="{4AF21041-AF89-401C-96DF-38B6A41A0EE5}" sibTransId="{1B29DA08-7C02-4783-8C33-4254B88228F5}"/>
    <dgm:cxn modelId="{01BEF3E0-604D-4981-A15A-A5A36C084245}" srcId="{D6C3A2B0-9C28-4BFC-B574-ED290404BF51}" destId="{B65EC35D-3277-4D5C-9022-055FD8CB4314}" srcOrd="0" destOrd="0" parTransId="{1D7D9C84-AB90-45B7-B08D-F74390662B08}" sibTransId="{A160BDCB-47EC-4854-9638-D4A3014A7FAA}"/>
    <dgm:cxn modelId="{BBFC45E1-DF2A-4797-A4A3-13535C33E307}" type="presParOf" srcId="{225CAA64-E35A-42A6-A55B-3D102C38D2B3}" destId="{7D060614-452F-4D3C-8F99-E372D2F11A7C}" srcOrd="0" destOrd="0" presId="urn:microsoft.com/office/officeart/2005/8/layout/gear1"/>
    <dgm:cxn modelId="{56C0563A-778D-474B-923A-D95EB5E3A38B}" type="presParOf" srcId="{225CAA64-E35A-42A6-A55B-3D102C38D2B3}" destId="{5211B171-54AF-4B7F-8FCF-F97D13103432}" srcOrd="1" destOrd="0" presId="urn:microsoft.com/office/officeart/2005/8/layout/gear1"/>
    <dgm:cxn modelId="{0AE39833-F170-4B42-8F88-1E7F3315AD65}" type="presParOf" srcId="{225CAA64-E35A-42A6-A55B-3D102C38D2B3}" destId="{1E967ADF-9BC4-4618-A95A-0F5A29D70B10}" srcOrd="2" destOrd="0" presId="urn:microsoft.com/office/officeart/2005/8/layout/gear1"/>
    <dgm:cxn modelId="{B1697DAE-0BA0-4805-B3F1-90BC21A68A7C}" type="presParOf" srcId="{225CAA64-E35A-42A6-A55B-3D102C38D2B3}" destId="{C1067335-C932-41C5-89C4-2BEFD6A00537}" srcOrd="3" destOrd="0" presId="urn:microsoft.com/office/officeart/2005/8/layout/gear1"/>
    <dgm:cxn modelId="{C6E17962-759A-4A18-88A2-E11717F0179F}" type="presParOf" srcId="{225CAA64-E35A-42A6-A55B-3D102C38D2B3}" destId="{9B3FB5FF-30D6-4DB7-9D49-4CAFCB9921B5}" srcOrd="4" destOrd="0" presId="urn:microsoft.com/office/officeart/2005/8/layout/gear1"/>
    <dgm:cxn modelId="{016C884C-9D83-4359-B4D9-86F68D5FC16E}" type="presParOf" srcId="{225CAA64-E35A-42A6-A55B-3D102C38D2B3}" destId="{A6517BFD-A715-45BC-BD54-0BDEEDD621DA}" srcOrd="5" destOrd="0" presId="urn:microsoft.com/office/officeart/2005/8/layout/gear1"/>
    <dgm:cxn modelId="{E01842B8-01A4-4E6C-B6E7-3AA1DCBB57DF}" type="presParOf" srcId="{225CAA64-E35A-42A6-A55B-3D102C38D2B3}" destId="{B4C0E452-7280-4F65-829E-CEAA692EFBF1}" srcOrd="6" destOrd="0" presId="urn:microsoft.com/office/officeart/2005/8/layout/gear1"/>
    <dgm:cxn modelId="{9AE6A887-8FB8-4585-9C63-DDF5320E3FC6}" type="presParOf" srcId="{225CAA64-E35A-42A6-A55B-3D102C38D2B3}" destId="{AF7FE6AE-CD77-4A10-8C04-B636CFEFEF11}" srcOrd="7" destOrd="0" presId="urn:microsoft.com/office/officeart/2005/8/layout/gear1"/>
    <dgm:cxn modelId="{7ADDA3D2-5D74-42EF-B8F7-E77D1203B1FC}" type="presParOf" srcId="{225CAA64-E35A-42A6-A55B-3D102C38D2B3}" destId="{5D6CABFC-4932-43CE-9832-83F05DC1CB15}" srcOrd="8" destOrd="0" presId="urn:microsoft.com/office/officeart/2005/8/layout/gear1"/>
    <dgm:cxn modelId="{CA3201F3-E992-432B-9456-458D2F9BC70E}" type="presParOf" srcId="{225CAA64-E35A-42A6-A55B-3D102C38D2B3}" destId="{BCE826CE-EF74-4BC0-AD53-03344138EFD2}" srcOrd="9" destOrd="0" presId="urn:microsoft.com/office/officeart/2005/8/layout/gear1"/>
    <dgm:cxn modelId="{337FEAD4-C772-444E-9141-2BF02E451FA7}" type="presParOf" srcId="{225CAA64-E35A-42A6-A55B-3D102C38D2B3}" destId="{043A9CD7-F1A5-4D2F-B253-3CB375A3CA11}" srcOrd="10" destOrd="0" presId="urn:microsoft.com/office/officeart/2005/8/layout/gear1"/>
    <dgm:cxn modelId="{F80E515F-CA9B-449F-A783-017E51FD2572}" type="presParOf" srcId="{225CAA64-E35A-42A6-A55B-3D102C38D2B3}" destId="{CC10F437-1154-4B57-A501-E7C3C591F795}" srcOrd="11" destOrd="0" presId="urn:microsoft.com/office/officeart/2005/8/layout/gear1"/>
    <dgm:cxn modelId="{ACAEB34A-FCF7-4858-A174-8A4676CEFA49}" type="presParOf" srcId="{225CAA64-E35A-42A6-A55B-3D102C38D2B3}" destId="{B2467248-6A4A-44E0-BADC-A03864779FD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60614-452F-4D3C-8F99-E372D2F11A7C}">
      <dsp:nvSpPr>
        <dsp:cNvPr id="0" name=""/>
        <dsp:cNvSpPr/>
      </dsp:nvSpPr>
      <dsp:spPr>
        <a:xfrm>
          <a:off x="2061450" y="2011209"/>
          <a:ext cx="2716922" cy="2550517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 err="1"/>
            <a:t>Cohesion</a:t>
          </a:r>
          <a:r>
            <a:rPr lang="fr-BE" sz="1500" kern="1200" dirty="0"/>
            <a:t> </a:t>
          </a:r>
          <a:r>
            <a:rPr lang="fr-BE" sz="1500" kern="1200" dirty="0" err="1"/>
            <a:t>policy</a:t>
          </a:r>
          <a:r>
            <a:rPr lang="fr-BE" sz="1500" kern="1200" dirty="0"/>
            <a:t> programmes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2021-2027</a:t>
          </a:r>
        </a:p>
      </dsp:txBody>
      <dsp:txXfrm>
        <a:off x="2595235" y="2608655"/>
        <a:ext cx="1649352" cy="1311019"/>
      </dsp:txXfrm>
    </dsp:sp>
    <dsp:sp modelId="{C1067335-C932-41C5-89C4-2BEFD6A00537}">
      <dsp:nvSpPr>
        <dsp:cNvPr id="0" name=""/>
        <dsp:cNvSpPr/>
      </dsp:nvSpPr>
      <dsp:spPr>
        <a:xfrm>
          <a:off x="712852" y="1463502"/>
          <a:ext cx="1819871" cy="1819871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SUD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 err="1"/>
            <a:t>Strategies</a:t>
          </a:r>
          <a:endParaRPr lang="fr-BE" sz="1500" kern="1200" dirty="0"/>
        </a:p>
      </dsp:txBody>
      <dsp:txXfrm>
        <a:off x="1171010" y="1924429"/>
        <a:ext cx="903555" cy="898017"/>
      </dsp:txXfrm>
    </dsp:sp>
    <dsp:sp modelId="{B4C0E452-7280-4F65-829E-CEAA692EFBF1}">
      <dsp:nvSpPr>
        <dsp:cNvPr id="0" name=""/>
        <dsp:cNvSpPr/>
      </dsp:nvSpPr>
      <dsp:spPr>
        <a:xfrm rot="20700000">
          <a:off x="1888859" y="348166"/>
          <a:ext cx="1469716" cy="1463415"/>
        </a:xfrm>
        <a:prstGeom prst="gear6">
          <a:avLst/>
        </a:prstGeom>
        <a:solidFill>
          <a:schemeClr val="accent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2060"/>
              </a:solidFill>
            </a:rPr>
            <a:t>EUI-IA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2060"/>
              </a:solidFill>
            </a:rPr>
            <a:t>Call 3</a:t>
          </a:r>
        </a:p>
      </dsp:txBody>
      <dsp:txXfrm rot="-20700000">
        <a:off x="2211585" y="668762"/>
        <a:ext cx="824265" cy="822223"/>
      </dsp:txXfrm>
    </dsp:sp>
    <dsp:sp modelId="{043A9CD7-F1A5-4D2F-B253-3CB375A3CA11}">
      <dsp:nvSpPr>
        <dsp:cNvPr id="0" name=""/>
        <dsp:cNvSpPr/>
      </dsp:nvSpPr>
      <dsp:spPr>
        <a:xfrm>
          <a:off x="1980254" y="1655479"/>
          <a:ext cx="3202973" cy="3202973"/>
        </a:xfrm>
        <a:prstGeom prst="circularArrow">
          <a:avLst>
            <a:gd name="adj1" fmla="val 4688"/>
            <a:gd name="adj2" fmla="val 299029"/>
            <a:gd name="adj3" fmla="val 2524060"/>
            <a:gd name="adj4" fmla="val 15844373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0F437-1154-4B57-A501-E7C3C591F795}">
      <dsp:nvSpPr>
        <dsp:cNvPr id="0" name=""/>
        <dsp:cNvSpPr/>
      </dsp:nvSpPr>
      <dsp:spPr>
        <a:xfrm>
          <a:off x="390557" y="1050219"/>
          <a:ext cx="2327160" cy="23271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67248-6A4A-44E0-BADC-A03864779FD7}">
      <dsp:nvSpPr>
        <dsp:cNvPr id="0" name=""/>
        <dsp:cNvSpPr/>
      </dsp:nvSpPr>
      <dsp:spPr>
        <a:xfrm>
          <a:off x="1319716" y="-203768"/>
          <a:ext cx="2509147" cy="25091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95E529-E273-D448-ED9B-AFE57A6C10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F74CF3-695C-C7EF-1C21-E7B6BDE3D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9DC3-53AD-684F-AFE5-DB3873D534EF}" type="datetimeFigureOut">
              <a:rPr lang="fr-FR" smtClean="0"/>
              <a:t>22/05/2024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EA1607-16B1-8573-0E7A-B041869D9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DB0FE0-B1A1-AB2C-42B3-2E839046BC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D130-5ED8-FA45-B0E5-44447B71DB3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18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666A-20D5-9B44-8338-A578FBD165BA}" type="datetimeFigureOut">
              <a:rPr lang="fr-FR" smtClean="0"/>
              <a:t>22/05/2024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0CB1-8A34-8A4F-8A6E-8BB08A91ECB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7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08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8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92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F864128D-69E7-C536-8F45-B47E164C4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8A6A1543-D061-6FCE-23F4-D9DFC1EA7C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0256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1E07EA7-27E3-FC7F-71E9-111ADED9E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415281"/>
            <a:ext cx="3343275" cy="144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INSERT PICTURE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B68B86E5-D1EF-6E59-0A1D-ECED4EECF6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4240" y="1"/>
            <a:ext cx="3343275" cy="20167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1C343DFC-B486-36B8-D674-FEDBAB8B41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44240" y="2123440"/>
            <a:ext cx="3343275" cy="260095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809CC275-A13A-B80A-78DA-F1C1FBC6CE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4240" y="4826001"/>
            <a:ext cx="3343275" cy="203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6810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ISPLA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BCFF42F-7ED1-6676-812D-9BBF43B320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323" y="652193"/>
            <a:ext cx="5862637" cy="5914572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INSERT </a:t>
            </a:r>
          </a:p>
          <a:p>
            <a:r>
              <a:rPr lang="fr-FR" dirty="0"/>
              <a:t>PICTURE HERE</a:t>
            </a:r>
          </a:p>
        </p:txBody>
      </p:sp>
    </p:spTree>
    <p:extLst>
      <p:ext uri="{BB962C8B-B14F-4D97-AF65-F5344CB8AC3E}">
        <p14:creationId xmlns:p14="http://schemas.microsoft.com/office/powerpoint/2010/main" val="232668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87" t="9565" r="19957" b="10291"/>
          <a:stretch/>
        </p:blipFill>
        <p:spPr>
          <a:xfrm rot="16200000">
            <a:off x="-680864" y="680863"/>
            <a:ext cx="6857997" cy="54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8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1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64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91C205-1DF8-960E-145E-4EDD772B2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FC9987-E87D-1F40-2E3F-897B84C22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8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0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4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822AE-7D14-6498-38B9-C371FE7C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3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5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3050AC-247B-CDB4-01F2-B957DF110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DC621-5C9C-36BA-B09C-7070E3248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I - TITLE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" t="17150" r="6870" b="-376"/>
          <a:stretch/>
        </p:blipFill>
        <p:spPr>
          <a:xfrm>
            <a:off x="7426712" y="0"/>
            <a:ext cx="4765288" cy="4138768"/>
          </a:xfrm>
          <a:prstGeom prst="rect">
            <a:avLst/>
          </a:prstGeom>
        </p:spPr>
      </p:pic>
      <p:pic>
        <p:nvPicPr>
          <p:cNvPr id="4" name="Image 3" descr="Une image contenant texte, extérieur, vaisselle&#10;&#10;Description générée automatiquement">
            <a:extLst>
              <a:ext uri="{FF2B5EF4-FFF2-40B4-BE49-F238E27FC236}">
                <a16:creationId xmlns:a16="http://schemas.microsoft.com/office/drawing/2014/main" id="{EE33AD32-B89A-B762-CF6E-4B97A4ED6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5109" y="1538563"/>
            <a:ext cx="3702237" cy="18904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0E148C-18FE-0BF1-C631-611A23B49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691"/>
          <a:stretch/>
        </p:blipFill>
        <p:spPr>
          <a:xfrm>
            <a:off x="8441546" y="5268397"/>
            <a:ext cx="308083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5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5C9B252-6BA6-1753-4C9D-AED01EC7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2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C67FCC-6DDE-5257-25A4-10EEC78CA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5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E92D12-A5BA-0CBF-D42B-4B11BE0BC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80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D33458-218C-6FB5-5C6F-4EBCE63E8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2F56F-290D-3053-50A8-067124592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040" y="1513439"/>
            <a:ext cx="9144000" cy="85820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TITLE _ PART 1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6D074-DF0F-1FBB-C64E-0E7574EF2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040" y="2546015"/>
            <a:ext cx="9144000" cy="732218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TITLE _ PART 2</a:t>
            </a:r>
            <a:endParaRPr lang="fr-BE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3E84C1C-5B67-F981-4206-C6EEE2996B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01040" y="3579768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53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8F596A6-983F-C211-C353-314C9EB91A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8352" y="785308"/>
            <a:ext cx="8395447" cy="5391655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149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23EC1A8-9EDA-49AD-EAA4-0F714D1706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0311" y="733172"/>
            <a:ext cx="7444292" cy="5391655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64099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3046938-5E70-2CFC-7ED6-72940DAE05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97911" y="2277932"/>
            <a:ext cx="2786232" cy="230213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Quote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920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7A6F08B-0092-461B-C961-6A2DECCE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4014"/>
          </a:xfrm>
        </p:spPr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71EF77B-C8F3-ADD8-4CC6-7F2E2BD9F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6686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156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DE300-904B-AD07-BC92-2261ACFB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E4F5D-C502-4D16-6002-6C1E115D905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0790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271E6-EBB4-4817-444B-F6BAD52D9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0CBB0-8623-F8A8-C53D-F15DED2483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51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0DC30-2D99-D30D-F887-206C27FBF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4F195-13F0-13BD-1379-5ED199892B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8AF097-CFCA-B87D-3618-DE58B0C458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4055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53A50-A2F7-CED2-44C5-40CD2D1FE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341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49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83F82-1840-4B55-9B0F-F175889D4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7E4B9-3346-A85B-E8F3-68C72ECBA2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BBDA82-B99F-90CF-11ED-9CCF368D97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46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24044-5FC5-5531-D740-D48D8D62F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94A134-F1A2-57CB-CB77-C6DB48F30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D25DE3-7AD5-9E92-5E02-877E8ED44E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637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7AF79-5085-45E2-AF69-023EAE83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endParaRPr lang="fr-BE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26A7FD4E-470C-DDAC-C0CD-DF816B538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000922"/>
            <a:ext cx="10517188" cy="3860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6013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9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70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40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27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1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7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1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4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3" r:id="rId3"/>
    <p:sldLayoutId id="2147483674" r:id="rId4"/>
    <p:sldLayoutId id="2147483654" r:id="rId5"/>
    <p:sldLayoutId id="2147483685" r:id="rId6"/>
    <p:sldLayoutId id="2147483660" r:id="rId7"/>
    <p:sldLayoutId id="2147483676" r:id="rId8"/>
    <p:sldLayoutId id="2147483677" r:id="rId9"/>
    <p:sldLayoutId id="2147483678" r:id="rId10"/>
    <p:sldLayoutId id="2147483675" r:id="rId11"/>
    <p:sldLayoutId id="2147483671" r:id="rId12"/>
    <p:sldLayoutId id="2147483669" r:id="rId13"/>
    <p:sldLayoutId id="2147483683" r:id="rId14"/>
    <p:sldLayoutId id="2147483672" r:id="rId15"/>
    <p:sldLayoutId id="2147483661" r:id="rId16"/>
    <p:sldLayoutId id="2147483679" r:id="rId17"/>
    <p:sldLayoutId id="2147483680" r:id="rId18"/>
    <p:sldLayoutId id="2147483659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71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A681EF-B61C-5D45-150C-9CA60CFC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8A24D-A371-1C1C-FE71-33C4A7B9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70C42-34A0-F574-38D8-2A3DEBEF6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DEB0-12A3-BA44-A060-554FDDD94BB6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0737D-5B08-0208-4716-935988461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D80-05D8-1B1A-467D-0A7086EAF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E780-6655-B448-9A26-ECBC75623A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3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9AA97A-133B-C6DD-2984-C4607BE9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EE63F-F4B8-F02D-9246-2ACD2D7B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22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701" r:id="rId3"/>
    <p:sldLayoutId id="2147483699" r:id="rId4"/>
    <p:sldLayoutId id="2147483700" r:id="rId5"/>
    <p:sldLayoutId id="2147483689" r:id="rId6"/>
    <p:sldLayoutId id="2147483690" r:id="rId7"/>
    <p:sldLayoutId id="2147483691" r:id="rId8"/>
    <p:sldLayoutId id="2147483693" r:id="rId9"/>
    <p:sldLayoutId id="2147483695" r:id="rId10"/>
    <p:sldLayoutId id="2147483696" r:id="rId11"/>
    <p:sldLayoutId id="2147483697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hyperlink" Target="https://cohesiondata.ec.europa.eu/stories/s/2021-2027-Cohesion-policy-tracking-climate-action-/mdt2-qvkd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le:///\\net1.cec.eu.int\offline\113\gallafr\My%20Documents\1%20-%20URBAN%20UNIT\CPR%20post%202020%20-%20package\ERDF%20CF%20Regulation%202021%2027.pdf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funding-tenders/find-funding/funding-management-mode/national-single-portals_e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ec.europa.eu/regional_policy/in-your-country/programmes_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\\net1.cec.eu.int\REGIO\DG\DDG.03\7.%20REGULATION\7.3.%20Post-2020\07_EUI\Strand%20A\EUI_IA_Call%203\1.%20Call\ToRs%20-%20Energy%20transition\COM%202020%20EU%20Strategy%20for%20Energy%20system%20integration.pdf" TargetMode="External"/><Relationship Id="rId3" Type="http://schemas.openxmlformats.org/officeDocument/2006/relationships/hyperlink" Target="https://www.urbanagenda.urban-initiative.eu/partnerships/energy-transition" TargetMode="External"/><Relationship Id="rId7" Type="http://schemas.openxmlformats.org/officeDocument/2006/relationships/hyperlink" Target="https://commission.europa.eu/publications/key-documents-repowereu_en" TargetMode="External"/><Relationship Id="rId2" Type="http://schemas.openxmlformats.org/officeDocument/2006/relationships/hyperlink" Target="https://www.uia-initiative.eu/en/uia-cities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energy.ec.europa.eu/topics/markets-and-consumers/energy-communities_en" TargetMode="External"/><Relationship Id="rId5" Type="http://schemas.openxmlformats.org/officeDocument/2006/relationships/hyperlink" Target="https://smart-cities-marketplace.ec.europa.eu/projects-and-sites/projects?f%5B0%5D=project_type%3Alighthouse" TargetMode="External"/><Relationship Id="rId10" Type="http://schemas.openxmlformats.org/officeDocument/2006/relationships/hyperlink" Target="https://jpi-urbaneurope.eu/ped/" TargetMode="External"/><Relationship Id="rId4" Type="http://schemas.openxmlformats.org/officeDocument/2006/relationships/hyperlink" Target="https://ec.europa.eu/regional_policy/information-sources/cohesion-report_en" TargetMode="External"/><Relationship Id="rId9" Type="http://schemas.openxmlformats.org/officeDocument/2006/relationships/hyperlink" Target="file:///\\net1.cec.eu.int\REGIO\DG\DDG.03\7.%20REGULATION\7.3.%20Post-2020\07_EUI\Strand%20A\EUI_IA_Call%203\1.%20Call\ToRs%20-%20Energy%20transition\Citiesmissionguied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ban-initiative.eu/energy-transition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DBF88-C87B-4BC7-8976-730671E2AA0F}"/>
              </a:ext>
            </a:extLst>
          </p:cNvPr>
          <p:cNvSpPr txBox="1"/>
          <p:nvPr/>
        </p:nvSpPr>
        <p:spPr>
          <a:xfrm>
            <a:off x="3389811" y="4020383"/>
            <a:ext cx="6661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2"/>
                </a:solidFill>
              </a:rPr>
              <a:t>EUI-innovative actions call 3 </a:t>
            </a:r>
          </a:p>
          <a:p>
            <a:pPr algn="ctr"/>
            <a:r>
              <a:rPr lang="en-US" sz="2800" b="1" dirty="0">
                <a:solidFill>
                  <a:srgbClr val="0C114D"/>
                </a:solidFill>
              </a:rPr>
              <a:t>Topic “</a:t>
            </a:r>
            <a:r>
              <a:rPr lang="en-US" sz="2800" b="1" i="0" dirty="0">
                <a:solidFill>
                  <a:srgbClr val="0C114D"/>
                </a:solidFill>
                <a:effectLst/>
              </a:rPr>
              <a:t>Energy transition”</a:t>
            </a:r>
            <a:endParaRPr lang="fr-BE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Applicant seminar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C114D"/>
                </a:solidFill>
                <a:latin typeface="Tahoma"/>
              </a:rPr>
              <a:t>23 May 2024</a:t>
            </a:r>
            <a:endParaRPr kumimoji="0" lang="en-GB" sz="1800" i="0" u="none" strike="noStrike" kern="1200" cap="none" spc="0" normalizeH="0" baseline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74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FEAAE-BA6C-A260-6EB6-077C1533CEB6}"/>
              </a:ext>
            </a:extLst>
          </p:cNvPr>
          <p:cNvSpPr txBox="1"/>
          <p:nvPr/>
        </p:nvSpPr>
        <p:spPr>
          <a:xfrm>
            <a:off x="383996" y="115982"/>
            <a:ext cx="11150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err="1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Cohesion</a:t>
            </a:r>
            <a:r>
              <a:rPr lang="fr-BE" sz="32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3200" b="1" dirty="0" err="1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policy</a:t>
            </a:r>
            <a:r>
              <a:rPr lang="fr-BE" sz="32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3200" b="1" dirty="0">
                <a:solidFill>
                  <a:schemeClr val="tx2"/>
                </a:solidFill>
              </a:rPr>
              <a:t>2021-27 </a:t>
            </a:r>
          </a:p>
          <a:p>
            <a:r>
              <a:rPr lang="fr-BE" sz="3200" b="1" dirty="0" err="1">
                <a:solidFill>
                  <a:schemeClr val="tx2"/>
                </a:solidFill>
              </a:rPr>
              <a:t>Unprecedented</a:t>
            </a:r>
            <a:r>
              <a:rPr lang="fr-BE" sz="3200" b="1" dirty="0">
                <a:solidFill>
                  <a:schemeClr val="tx2"/>
                </a:solidFill>
              </a:rPr>
              <a:t> support to </a:t>
            </a:r>
            <a:r>
              <a:rPr lang="fr-BE" sz="3200" b="1" dirty="0" err="1">
                <a:solidFill>
                  <a:schemeClr val="tx2"/>
                </a:solidFill>
              </a:rPr>
              <a:t>achieve</a:t>
            </a:r>
            <a:r>
              <a:rPr lang="fr-BE" sz="3200" b="1" dirty="0">
                <a:solidFill>
                  <a:schemeClr val="tx2"/>
                </a:solidFill>
              </a:rPr>
              <a:t> </a:t>
            </a:r>
            <a:r>
              <a:rPr lang="fr-BE" sz="32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 </a:t>
            </a:r>
            <a:r>
              <a:rPr lang="fr-BE" sz="3200" b="1" dirty="0" err="1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fr-BE" sz="32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goals</a:t>
            </a:r>
            <a:endParaRPr lang="en-IE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31761B-D3D1-19DE-169E-4FCCC2A8A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522920"/>
              </p:ext>
            </p:extLst>
          </p:nvPr>
        </p:nvGraphicFramePr>
        <p:xfrm>
          <a:off x="-363795" y="1375783"/>
          <a:ext cx="4899767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DDA8768-C1B1-8B74-532C-E92B5646F660}"/>
              </a:ext>
            </a:extLst>
          </p:cNvPr>
          <p:cNvSpPr txBox="1">
            <a:spLocks/>
          </p:cNvSpPr>
          <p:nvPr/>
        </p:nvSpPr>
        <p:spPr>
          <a:xfrm>
            <a:off x="5659414" y="1704399"/>
            <a:ext cx="6096000" cy="4473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defRPr b="1">
                <a:solidFill>
                  <a:srgbClr val="4D4D4D"/>
                </a:solidFill>
              </a:defRPr>
            </a:pPr>
            <a:r>
              <a:rPr lang="en-US" sz="2200" b="1" dirty="0">
                <a:solidFill>
                  <a:schemeClr val="tx2"/>
                </a:solidFill>
              </a:rPr>
              <a:t>EUR 110 billion of cohesion policy funding to support the transition</a:t>
            </a:r>
          </a:p>
          <a:p>
            <a:pPr>
              <a:buClr>
                <a:srgbClr val="034EA2"/>
              </a:buClr>
              <a:defRPr b="1">
                <a:solidFill>
                  <a:srgbClr val="4D4D4D"/>
                </a:solidFill>
              </a:defRPr>
            </a:pPr>
            <a:r>
              <a:rPr lang="en-US" sz="2200" b="1" dirty="0">
                <a:solidFill>
                  <a:schemeClr val="tx2"/>
                </a:solidFill>
              </a:rPr>
              <a:t>EUR 12.4 billion via sustainable urban development (SUD) strategies  </a:t>
            </a:r>
          </a:p>
          <a:p>
            <a:pPr marL="457200" lvl="1" indent="0">
              <a:buClr>
                <a:srgbClr val="034EA2"/>
              </a:buClr>
              <a:buNone/>
              <a:defRPr b="1">
                <a:solidFill>
                  <a:srgbClr val="4D4D4D"/>
                </a:solidFill>
              </a:defRPr>
            </a:pPr>
            <a:endParaRPr lang="en-US" sz="2200" b="1" dirty="0">
              <a:solidFill>
                <a:srgbClr val="4D4D4D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C8D5593C-5BBF-FA38-CFE4-06F101A80799}"/>
              </a:ext>
            </a:extLst>
          </p:cNvPr>
          <p:cNvSpPr/>
          <p:nvPr/>
        </p:nvSpPr>
        <p:spPr>
          <a:xfrm>
            <a:off x="5167369" y="3442984"/>
            <a:ext cx="943897" cy="1077218"/>
          </a:xfrm>
          <a:prstGeom prst="curv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9C3355-C73D-227F-76FA-EF97F2916A79}"/>
              </a:ext>
            </a:extLst>
          </p:cNvPr>
          <p:cNvSpPr txBox="1"/>
          <p:nvPr/>
        </p:nvSpPr>
        <p:spPr>
          <a:xfrm>
            <a:off x="6842923" y="3609805"/>
            <a:ext cx="381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>
                <a:solidFill>
                  <a:schemeClr val="accent2"/>
                </a:solidFill>
              </a:rPr>
              <a:t>EUI-innovative actions Call 3</a:t>
            </a:r>
          </a:p>
          <a:p>
            <a:r>
              <a:rPr lang="fr-BE" b="1" dirty="0" err="1">
                <a:solidFill>
                  <a:schemeClr val="accent2"/>
                </a:solidFill>
              </a:rPr>
              <a:t>Make</a:t>
            </a:r>
            <a:r>
              <a:rPr lang="fr-BE" b="1" dirty="0">
                <a:solidFill>
                  <a:schemeClr val="accent2"/>
                </a:solidFill>
              </a:rPr>
              <a:t> the right connections to support </a:t>
            </a:r>
            <a:r>
              <a:rPr lang="fr-BE" b="1" dirty="0" err="1">
                <a:solidFill>
                  <a:schemeClr val="accent2"/>
                </a:solidFill>
              </a:rPr>
              <a:t>your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  <a:r>
              <a:rPr lang="fr-BE" b="1" dirty="0" err="1">
                <a:solidFill>
                  <a:schemeClr val="accent2"/>
                </a:solidFill>
              </a:rPr>
              <a:t>project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  <a:r>
              <a:rPr lang="fr-BE" b="1" dirty="0" err="1">
                <a:solidFill>
                  <a:schemeClr val="accent2"/>
                </a:solidFill>
              </a:rPr>
              <a:t>ideas</a:t>
            </a:r>
            <a:r>
              <a:rPr lang="fr-BE" b="1" dirty="0">
                <a:solidFill>
                  <a:schemeClr val="accent2"/>
                </a:solidFill>
              </a:rPr>
              <a:t> on the « </a:t>
            </a:r>
            <a:r>
              <a:rPr lang="fr-BE" b="1" dirty="0" err="1">
                <a:solidFill>
                  <a:schemeClr val="accent2"/>
                </a:solidFill>
              </a:rPr>
              <a:t>energy</a:t>
            </a:r>
            <a:r>
              <a:rPr lang="fr-BE" b="1" dirty="0">
                <a:solidFill>
                  <a:schemeClr val="accent2"/>
                </a:solidFill>
              </a:rPr>
              <a:t> transition » topic! </a:t>
            </a:r>
            <a:endParaRPr lang="en-IE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8396A-F4BD-32A5-2226-3919C8044B55}"/>
              </a:ext>
            </a:extLst>
          </p:cNvPr>
          <p:cNvSpPr txBox="1"/>
          <p:nvPr/>
        </p:nvSpPr>
        <p:spPr>
          <a:xfrm>
            <a:off x="203478" y="6161490"/>
            <a:ext cx="62751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#EURegioDataStories – Exploring investments 2021-2027</a:t>
            </a:r>
            <a:endParaRPr lang="en-IE" sz="1000" dirty="0">
              <a:solidFill>
                <a:schemeClr val="tx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85E143-1BD2-3A78-B64E-0631E6923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700" y="3838220"/>
            <a:ext cx="554139" cy="5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D1D131-68AF-E434-99A7-017327C8CCBC}"/>
              </a:ext>
            </a:extLst>
          </p:cNvPr>
          <p:cNvSpPr txBox="1">
            <a:spLocks/>
          </p:cNvSpPr>
          <p:nvPr/>
        </p:nvSpPr>
        <p:spPr>
          <a:xfrm>
            <a:off x="459238" y="476570"/>
            <a:ext cx="7893309" cy="1217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EUI-</a:t>
            </a:r>
            <a:r>
              <a:rPr lang="fr-BE" sz="2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ACTIONS</a:t>
            </a: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Testing new solutions led by cities to accelerate the energy transition to a climate-neutral EU</a:t>
            </a:r>
            <a:endParaRPr lang="fr-BE" sz="2400" b="1" i="1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92C4F0B-25D7-804F-D48A-EEC5C18E6CB4}"/>
              </a:ext>
            </a:extLst>
          </p:cNvPr>
          <p:cNvSpPr txBox="1">
            <a:spLocks/>
          </p:cNvSpPr>
          <p:nvPr/>
        </p:nvSpPr>
        <p:spPr>
          <a:xfrm>
            <a:off x="263394" y="2340838"/>
            <a:ext cx="9637017" cy="40155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b="1" dirty="0">
                <a:solidFill>
                  <a:schemeClr val="accent2"/>
                </a:solidFill>
              </a:rPr>
              <a:t>Prompts for </a:t>
            </a:r>
            <a:r>
              <a:rPr lang="fr-BE" b="1" dirty="0" err="1">
                <a:solidFill>
                  <a:schemeClr val="accent2"/>
                </a:solidFill>
              </a:rPr>
              <a:t>urban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  <a:r>
              <a:rPr lang="fr-BE" b="1" dirty="0" err="1">
                <a:solidFill>
                  <a:schemeClr val="accent2"/>
                </a:solidFill>
              </a:rPr>
              <a:t>authorities</a:t>
            </a:r>
            <a:r>
              <a:rPr lang="fr-BE" b="1" dirty="0">
                <a:solidFill>
                  <a:schemeClr val="accent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900" b="1" dirty="0">
              <a:solidFill>
                <a:schemeClr val="accent1"/>
              </a:solidFill>
            </a:endParaRPr>
          </a:p>
          <a:p>
            <a:r>
              <a:rPr lang="en-IE" b="1" dirty="0">
                <a:solidFill>
                  <a:schemeClr val="tx2"/>
                </a:solidFill>
              </a:rPr>
              <a:t>Minimizing the energy demand </a:t>
            </a:r>
            <a:r>
              <a:rPr lang="en-IE" dirty="0">
                <a:solidFill>
                  <a:schemeClr val="tx2"/>
                </a:solidFill>
              </a:rPr>
              <a:t>in cities via: </a:t>
            </a:r>
          </a:p>
          <a:p>
            <a:pPr lvl="1"/>
            <a:r>
              <a:rPr lang="en-IE" dirty="0">
                <a:solidFill>
                  <a:schemeClr val="tx2"/>
                </a:solidFill>
              </a:rPr>
              <a:t>buildings’ retrofitting and other measures/incentives with a focus on addressing energy poverty and/or deprived neighbourhoods</a:t>
            </a:r>
          </a:p>
          <a:p>
            <a:pPr lvl="1"/>
            <a:r>
              <a:rPr lang="en-IE" dirty="0">
                <a:solidFill>
                  <a:schemeClr val="tx2"/>
                </a:solidFill>
              </a:rPr>
              <a:t>the decarbonisation of urban public transports and shift to active mobility modes, including within functional urban areas;</a:t>
            </a:r>
          </a:p>
          <a:p>
            <a:pPr marL="457200" lvl="1" indent="0">
              <a:buNone/>
            </a:pPr>
            <a:endParaRPr lang="en-IE" dirty="0">
              <a:solidFill>
                <a:schemeClr val="tx2"/>
              </a:solidFill>
            </a:endParaRPr>
          </a:p>
          <a:p>
            <a:r>
              <a:rPr lang="en-IE" b="1" dirty="0">
                <a:solidFill>
                  <a:schemeClr val="tx2"/>
                </a:solidFill>
              </a:rPr>
              <a:t>Diversifying local energy sources </a:t>
            </a:r>
            <a:r>
              <a:rPr lang="en-IE" sz="2400" dirty="0">
                <a:solidFill>
                  <a:schemeClr val="tx2"/>
                </a:solidFill>
              </a:rPr>
              <a:t>by boosting the production of renewable energies and/or the use of secondary energy sources, including waste within a spirit of full circularity and resources efficiency;   </a:t>
            </a:r>
          </a:p>
          <a:p>
            <a:endParaRPr lang="en-IE" sz="2400" dirty="0">
              <a:solidFill>
                <a:schemeClr val="tx2"/>
              </a:solidFill>
            </a:endParaRPr>
          </a:p>
          <a:p>
            <a:r>
              <a:rPr lang="en-IE" sz="2800" b="1" dirty="0">
                <a:solidFill>
                  <a:schemeClr val="tx2"/>
                </a:solidFill>
              </a:rPr>
              <a:t>Deploying smart and integrated local energy systems </a:t>
            </a:r>
            <a:r>
              <a:rPr lang="en-IE" sz="2400" dirty="0">
                <a:solidFill>
                  <a:schemeClr val="tx2"/>
                </a:solidFill>
              </a:rPr>
              <a:t>by</a:t>
            </a:r>
            <a:r>
              <a:rPr lang="en-IE" sz="2400" b="1" dirty="0">
                <a:solidFill>
                  <a:schemeClr val="tx2"/>
                </a:solidFill>
              </a:rPr>
              <a:t> </a:t>
            </a:r>
            <a:r>
              <a:rPr lang="en-IE" sz="2400" dirty="0">
                <a:solidFill>
                  <a:schemeClr val="tx2"/>
                </a:solidFill>
              </a:rPr>
              <a:t>fostering </a:t>
            </a:r>
            <a:r>
              <a:rPr lang="en-GB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innovative approaches to energy storage and supply, integrated energy systems across sectors (incl. transport) or by expanding the model of Positive Energy Districts;  </a:t>
            </a:r>
            <a:endParaRPr lang="en-IE" sz="2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9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F22C498-65F1-4FFF-EA0E-EE85886761D3}"/>
              </a:ext>
            </a:extLst>
          </p:cNvPr>
          <p:cNvSpPr txBox="1">
            <a:spLocks/>
          </p:cNvSpPr>
          <p:nvPr/>
        </p:nvSpPr>
        <p:spPr>
          <a:xfrm>
            <a:off x="1753032" y="2297928"/>
            <a:ext cx="9637017" cy="34781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9600" b="1" dirty="0">
                <a:solidFill>
                  <a:schemeClr val="accent2"/>
                </a:solidFill>
              </a:rPr>
              <a:t>Prompts for </a:t>
            </a:r>
            <a:r>
              <a:rPr lang="fr-BE" sz="9600" b="1" dirty="0" err="1">
                <a:solidFill>
                  <a:schemeClr val="accent2"/>
                </a:solidFill>
              </a:rPr>
              <a:t>urban</a:t>
            </a:r>
            <a:r>
              <a:rPr lang="fr-BE" sz="9600" b="1" dirty="0">
                <a:solidFill>
                  <a:schemeClr val="accent2"/>
                </a:solidFill>
              </a:rPr>
              <a:t> </a:t>
            </a:r>
            <a:r>
              <a:rPr lang="fr-BE" sz="9600" b="1" dirty="0" err="1">
                <a:solidFill>
                  <a:schemeClr val="accent2"/>
                </a:solidFill>
              </a:rPr>
              <a:t>authorities</a:t>
            </a:r>
            <a:r>
              <a:rPr lang="fr-BE" sz="9600" b="1" dirty="0">
                <a:solidFill>
                  <a:schemeClr val="accent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900" b="1" dirty="0">
              <a:solidFill>
                <a:schemeClr val="accent1"/>
              </a:solidFill>
            </a:endParaRPr>
          </a:p>
          <a:p>
            <a:pPr algn="just">
              <a:lnSpc>
                <a:spcPct val="112000"/>
              </a:lnSpc>
              <a:spcAft>
                <a:spcPts val="600"/>
              </a:spcAft>
            </a:pPr>
            <a:r>
              <a:rPr lang="en-GB" sz="8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Maximizing multi-stakeholder and citizens’ engagement </a:t>
            </a:r>
            <a:r>
              <a:rPr lang="en-GB" sz="7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by developing incentives and/or innovative supporting schemes and/or business models to develop energy communities and/or to accelerate co-participation and/or behaviour changes (</a:t>
            </a:r>
            <a:r>
              <a:rPr lang="en-GB" sz="76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including via digital solutions</a:t>
            </a:r>
            <a:r>
              <a:rPr lang="en-GB" sz="7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</a:p>
          <a:p>
            <a:pPr algn="just">
              <a:lnSpc>
                <a:spcPct val="112000"/>
              </a:lnSpc>
              <a:spcAft>
                <a:spcPts val="600"/>
              </a:spcAft>
            </a:pPr>
            <a:r>
              <a:rPr lang="en-IE" sz="88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Boosting jobs and skills for the energy transition</a:t>
            </a:r>
            <a:r>
              <a:rPr lang="en-IE" sz="7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7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by identifying local labour market shortages of qualified staff in </a:t>
            </a:r>
            <a:r>
              <a:rPr lang="en-IE" sz="70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energy sectors </a:t>
            </a:r>
            <a:r>
              <a:rPr lang="en-IE" sz="7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and/or exploring the potential for new </a:t>
            </a:r>
            <a:r>
              <a:rPr lang="en-IE" sz="70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recycled </a:t>
            </a:r>
            <a:r>
              <a:rPr lang="en-IE" sz="7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products, jobs and/or businesses that </a:t>
            </a:r>
            <a:r>
              <a:rPr lang="en-IE" sz="70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just energy transition </a:t>
            </a:r>
            <a:r>
              <a:rPr lang="en-IE" sz="7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could enable (e.g. proximity services, micro-</a:t>
            </a:r>
            <a:r>
              <a:rPr lang="en-IE" sz="70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entreprises</a:t>
            </a:r>
            <a:r>
              <a:rPr lang="en-IE" sz="7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).        </a:t>
            </a:r>
            <a:r>
              <a:rPr lang="en-IE" sz="700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E2EA58DF-7889-0247-AE84-D38A6A580F5F}"/>
              </a:ext>
            </a:extLst>
          </p:cNvPr>
          <p:cNvSpPr txBox="1">
            <a:spLocks/>
          </p:cNvSpPr>
          <p:nvPr/>
        </p:nvSpPr>
        <p:spPr>
          <a:xfrm>
            <a:off x="2430082" y="458814"/>
            <a:ext cx="7893309" cy="1217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EUI-</a:t>
            </a:r>
            <a:r>
              <a:rPr lang="fr-BE" sz="2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ACTIONS</a:t>
            </a: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Testing new solutions led by cities to accelerate the energy transition to a climate-neutral EU</a:t>
            </a:r>
            <a:endParaRPr lang="fr-BE" sz="2400" b="1" i="1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E42508-4E7A-D442-5F9C-B347AA5B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267" y="5812131"/>
            <a:ext cx="554139" cy="554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3C8E1-A8CE-85E8-FD42-2E56F3CE288C}"/>
              </a:ext>
            </a:extLst>
          </p:cNvPr>
          <p:cNvSpPr txBox="1"/>
          <p:nvPr/>
        </p:nvSpPr>
        <p:spPr>
          <a:xfrm>
            <a:off x="5559219" y="5645087"/>
            <a:ext cx="650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b="1" u="sng" dirty="0">
                <a:solidFill>
                  <a:schemeClr val="accent2"/>
                </a:solidFill>
              </a:rPr>
              <a:t>Prompts are indicative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b="1" u="sng" dirty="0">
                <a:solidFill>
                  <a:schemeClr val="accent2"/>
                </a:solidFill>
              </a:rPr>
              <a:t>Combination </a:t>
            </a:r>
            <a:r>
              <a:rPr lang="fr-BE" b="1" u="sng" dirty="0" err="1">
                <a:solidFill>
                  <a:schemeClr val="accent2"/>
                </a:solidFill>
              </a:rPr>
              <a:t>is</a:t>
            </a:r>
            <a:r>
              <a:rPr lang="fr-BE" b="1" u="sng" dirty="0">
                <a:solidFill>
                  <a:schemeClr val="accent2"/>
                </a:solidFill>
              </a:rPr>
              <a:t> </a:t>
            </a:r>
            <a:r>
              <a:rPr lang="fr-BE" b="1" u="sng" dirty="0" err="1">
                <a:solidFill>
                  <a:schemeClr val="accent2"/>
                </a:solidFill>
              </a:rPr>
              <a:t>welcomed</a:t>
            </a:r>
            <a:r>
              <a:rPr lang="fr-BE" b="1" u="sng" dirty="0">
                <a:solidFill>
                  <a:schemeClr val="accent2"/>
                </a:solidFill>
              </a:rPr>
              <a:t> (</a:t>
            </a:r>
            <a:r>
              <a:rPr lang="fr-BE" b="1" u="sng" dirty="0" err="1">
                <a:solidFill>
                  <a:schemeClr val="accent2"/>
                </a:solidFill>
              </a:rPr>
              <a:t>integrated</a:t>
            </a:r>
            <a:r>
              <a:rPr lang="fr-BE" b="1" u="sng" dirty="0">
                <a:solidFill>
                  <a:schemeClr val="accent2"/>
                </a:solidFill>
              </a:rPr>
              <a:t> </a:t>
            </a:r>
            <a:r>
              <a:rPr lang="fr-BE" b="1" u="sng" dirty="0" err="1">
                <a:solidFill>
                  <a:schemeClr val="accent2"/>
                </a:solidFill>
              </a:rPr>
              <a:t>projects</a:t>
            </a:r>
            <a:r>
              <a:rPr lang="fr-BE" b="1" u="sng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b="1" u="sng" dirty="0">
                <a:solidFill>
                  <a:schemeClr val="accent2"/>
                </a:solidFill>
              </a:rPr>
              <a:t>EUI-IA </a:t>
            </a:r>
            <a:r>
              <a:rPr lang="fr-BE" b="1" u="sng" dirty="0" err="1">
                <a:solidFill>
                  <a:schemeClr val="accent2"/>
                </a:solidFill>
              </a:rPr>
              <a:t>strategic</a:t>
            </a:r>
            <a:r>
              <a:rPr lang="fr-BE" b="1" u="sng" dirty="0">
                <a:solidFill>
                  <a:schemeClr val="accent2"/>
                </a:solidFill>
              </a:rPr>
              <a:t> </a:t>
            </a:r>
            <a:r>
              <a:rPr lang="fr-BE" b="1" u="sng" dirty="0" err="1">
                <a:solidFill>
                  <a:schemeClr val="accent2"/>
                </a:solidFill>
              </a:rPr>
              <a:t>assessment</a:t>
            </a:r>
            <a:r>
              <a:rPr lang="fr-BE" b="1" u="sng" dirty="0">
                <a:solidFill>
                  <a:schemeClr val="accent2"/>
                </a:solidFill>
              </a:rPr>
              <a:t> </a:t>
            </a:r>
            <a:r>
              <a:rPr lang="fr-BE" b="1" u="sng" dirty="0" err="1">
                <a:solidFill>
                  <a:schemeClr val="accent2"/>
                </a:solidFill>
              </a:rPr>
              <a:t>criteria</a:t>
            </a:r>
            <a:r>
              <a:rPr lang="fr-BE" b="1" u="sng" dirty="0">
                <a:solidFill>
                  <a:schemeClr val="accent2"/>
                </a:solidFill>
              </a:rPr>
              <a:t> </a:t>
            </a:r>
            <a:r>
              <a:rPr lang="fr-BE" b="1" u="sng" dirty="0" err="1">
                <a:solidFill>
                  <a:schemeClr val="accent2"/>
                </a:solidFill>
              </a:rPr>
              <a:t>also</a:t>
            </a:r>
            <a:r>
              <a:rPr lang="fr-BE" b="1" u="sng" dirty="0">
                <a:solidFill>
                  <a:schemeClr val="accent2"/>
                </a:solidFill>
              </a:rPr>
              <a:t> </a:t>
            </a:r>
            <a:r>
              <a:rPr lang="fr-BE" b="1" u="sng" dirty="0" err="1">
                <a:solidFill>
                  <a:schemeClr val="accent2"/>
                </a:solidFill>
              </a:rPr>
              <a:t>matter</a:t>
            </a:r>
            <a:endParaRPr lang="en-I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54F5-4CDA-4F59-9C8D-2DA64E0388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3942" y="1242212"/>
            <a:ext cx="5787285" cy="55127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Ins="0" rtlCol="0">
            <a:spAutoFit/>
          </a:bodyPr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2"/>
                </a:solidFill>
              </a:rPr>
              <a:t>Link </a:t>
            </a:r>
            <a:r>
              <a:rPr lang="fr-BE" sz="2400" b="1" dirty="0" err="1">
                <a:solidFill>
                  <a:schemeClr val="accent2"/>
                </a:solidFill>
              </a:rPr>
              <a:t>your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proposal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with</a:t>
            </a:r>
            <a:r>
              <a:rPr lang="fr-BE" sz="2400" b="1" dirty="0">
                <a:solidFill>
                  <a:schemeClr val="accent2"/>
                </a:solidFill>
              </a:rPr>
              <a:t> a Call 3 « </a:t>
            </a:r>
            <a:r>
              <a:rPr lang="fr-BE" sz="2400" b="1" dirty="0" err="1">
                <a:solidFill>
                  <a:schemeClr val="accent2"/>
                </a:solidFill>
              </a:rPr>
              <a:t>Cohesion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policy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target</a:t>
            </a:r>
            <a:r>
              <a:rPr lang="fr-BE" sz="2400" b="1" dirty="0">
                <a:solidFill>
                  <a:schemeClr val="accent2"/>
                </a:solidFill>
              </a:rPr>
              <a:t> »</a:t>
            </a:r>
            <a:endParaRPr lang="en-IE" sz="12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644525" lvl="0" indent="-342900">
              <a:lnSpc>
                <a:spcPct val="100000"/>
              </a:lnSpc>
              <a:spcAft>
                <a:spcPts val="660"/>
              </a:spcAft>
              <a:buFont typeface="Symbol" panose="05050102010706020507" pitchFamily="18" charset="2"/>
              <a:buChar char=""/>
            </a:pPr>
            <a:r>
              <a:rPr lang="en-I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objective 2.1 </a:t>
            </a:r>
            <a:r>
              <a:rPr lang="en-I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promoting energy efficiency and reducing greenhouse gas emissions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4525" lvl="0" indent="-342900">
              <a:lnSpc>
                <a:spcPct val="100000"/>
              </a:lnSpc>
              <a:spcAft>
                <a:spcPts val="660"/>
              </a:spcAft>
              <a:buFont typeface="Symbol" panose="05050102010706020507" pitchFamily="18" charset="2"/>
              <a:buChar char=""/>
            </a:pPr>
            <a:r>
              <a:rPr lang="en-I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objective 2.2 </a:t>
            </a:r>
            <a:r>
              <a:rPr lang="en-I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promoting renewable energy</a:t>
            </a:r>
            <a:r>
              <a:rPr lang="en-I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 </a:t>
            </a:r>
            <a:endParaRPr lang="en-I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4525" lvl="0" indent="-342900">
              <a:lnSpc>
                <a:spcPct val="100000"/>
              </a:lnSpc>
              <a:spcBef>
                <a:spcPts val="600"/>
              </a:spcBef>
              <a:spcAft>
                <a:spcPts val="1035"/>
              </a:spcAft>
              <a:buFont typeface="Symbol" panose="05050102010706020507" pitchFamily="18" charset="2"/>
              <a:buChar char=""/>
            </a:pPr>
            <a:r>
              <a:rPr lang="en-I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objective 2.3 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smart energy systems, grids and storage outside the Trans-European Energy Network (TEN-E)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”; </a:t>
            </a:r>
            <a:endParaRPr lang="en-I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4525" lvl="0" indent="-342900">
              <a:lnSpc>
                <a:spcPct val="100000"/>
              </a:lnSpc>
              <a:spcBef>
                <a:spcPts val="600"/>
              </a:spcBef>
              <a:spcAft>
                <a:spcPts val="1035"/>
              </a:spcAft>
              <a:buFont typeface="Symbol" panose="05050102010706020507" pitchFamily="18" charset="2"/>
              <a:buChar char=""/>
            </a:pPr>
            <a:r>
              <a:rPr lang="en-I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objective 2.6 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promoting the transition to a circular and resource efficient economy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”; </a:t>
            </a:r>
            <a:endParaRPr lang="en-I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4525" lvl="0" indent="-342900">
              <a:lnSpc>
                <a:spcPct val="100000"/>
              </a:lnSpc>
              <a:spcBef>
                <a:spcPts val="600"/>
              </a:spcBef>
              <a:spcAft>
                <a:spcPts val="1035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objective 2.8 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promoting sustainable multimodal urban mobility, as part of transition to a net zero carbon economy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 </a:t>
            </a:r>
            <a:endParaRPr lang="en-I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4525" lvl="0" indent="-342900">
              <a:lnSpc>
                <a:spcPct val="100000"/>
              </a:lnSpc>
              <a:spcBef>
                <a:spcPts val="600"/>
              </a:spcBef>
              <a:spcAft>
                <a:spcPts val="1035"/>
              </a:spcAft>
              <a:buFont typeface="Symbol" panose="05050102010706020507" pitchFamily="18" charset="2"/>
              <a:buChar char=""/>
            </a:pPr>
            <a:r>
              <a:rPr lang="en-I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objective 5.1 </a:t>
            </a:r>
            <a:r>
              <a:rPr lang="en-I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IE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fostering the integrated and inclusive social, economic and environmental development, culture, natural heritage, sustainable tourism and security in urban areas</a:t>
            </a:r>
            <a:r>
              <a:rPr lang="en-I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n-I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44525" lvl="0" indent="0" algn="r">
              <a:lnSpc>
                <a:spcPct val="112000"/>
              </a:lnSpc>
              <a:spcBef>
                <a:spcPts val="600"/>
              </a:spcBef>
              <a:spcAft>
                <a:spcPts val="1035"/>
              </a:spcAft>
              <a:buNone/>
            </a:pPr>
            <a:r>
              <a:rPr lang="en-IE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References: ERDF Regulation – Article 3</a:t>
            </a:r>
            <a:endParaRPr lang="en-IE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9DEC4B9D-A21F-4353-8CEA-9A9AB24E140F}"/>
              </a:ext>
            </a:extLst>
          </p:cNvPr>
          <p:cNvSpPr txBox="1">
            <a:spLocks/>
          </p:cNvSpPr>
          <p:nvPr/>
        </p:nvSpPr>
        <p:spPr>
          <a:xfrm>
            <a:off x="2042823" y="22526"/>
            <a:ext cx="9961079" cy="156760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EUI-</a:t>
            </a:r>
            <a:r>
              <a:rPr lang="fr-BE" sz="2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ACTIONS</a:t>
            </a: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 3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Testing new solutions led by cities to accelerate the energy transition to a climate-neutral EU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D1DB8-58F0-7526-94A9-7087DD4F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423" y="1351279"/>
            <a:ext cx="554139" cy="55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FFEA0-D86A-6D6B-F8BD-1ABA5A159BB9}"/>
              </a:ext>
            </a:extLst>
          </p:cNvPr>
          <p:cNvSpPr txBox="1"/>
          <p:nvPr/>
        </p:nvSpPr>
        <p:spPr>
          <a:xfrm>
            <a:off x="8026701" y="1902441"/>
            <a:ext cx="40393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>
                <a:solidFill>
                  <a:schemeClr val="accent2"/>
                </a:solidFill>
              </a:rPr>
              <a:t>Be </a:t>
            </a:r>
            <a:r>
              <a:rPr lang="fr-BE" b="1" u="sng" dirty="0" err="1">
                <a:solidFill>
                  <a:schemeClr val="accent2"/>
                </a:solidFill>
              </a:rPr>
              <a:t>specific</a:t>
            </a:r>
            <a:r>
              <a:rPr lang="fr-BE" b="1" u="sng" dirty="0">
                <a:solidFill>
                  <a:schemeClr val="accent2"/>
                </a:solidFill>
              </a:rPr>
              <a:t>: </a:t>
            </a:r>
          </a:p>
          <a:p>
            <a:r>
              <a:rPr lang="fr-BE" sz="1400" b="1" dirty="0">
                <a:solidFill>
                  <a:schemeClr val="accent2"/>
                </a:solidFill>
              </a:rPr>
              <a:t>‘</a:t>
            </a:r>
            <a:r>
              <a:rPr lang="fr-BE" sz="1400" i="1" dirty="0">
                <a:solidFill>
                  <a:schemeClr val="accent2"/>
                </a:solidFill>
              </a:rPr>
              <a:t>Our </a:t>
            </a:r>
            <a:r>
              <a:rPr lang="fr-BE" sz="1400" i="1" dirty="0" err="1">
                <a:solidFill>
                  <a:schemeClr val="accent2"/>
                </a:solidFill>
              </a:rPr>
              <a:t>project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is</a:t>
            </a:r>
            <a:r>
              <a:rPr lang="fr-BE" sz="1400" i="1" dirty="0">
                <a:solidFill>
                  <a:schemeClr val="accent2"/>
                </a:solidFill>
              </a:rPr>
              <a:t> relevant to SO 2.1 as </a:t>
            </a:r>
            <a:r>
              <a:rPr lang="fr-BE" sz="1400" i="1" dirty="0" err="1">
                <a:solidFill>
                  <a:schemeClr val="accent2"/>
                </a:solidFill>
              </a:rPr>
              <a:t>it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will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promote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energy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efficiency</a:t>
            </a:r>
            <a:r>
              <a:rPr lang="fr-BE" sz="1400" i="1" dirty="0">
                <a:solidFill>
                  <a:schemeClr val="accent2"/>
                </a:solidFill>
              </a:rPr>
              <a:t>’</a:t>
            </a:r>
            <a:r>
              <a:rPr lang="fr-BE" sz="1400" b="1" i="1" dirty="0">
                <a:solidFill>
                  <a:schemeClr val="accent2"/>
                </a:solidFill>
              </a:rPr>
              <a:t> </a:t>
            </a:r>
          </a:p>
          <a:p>
            <a:endParaRPr lang="fr-BE" sz="1400" b="1" i="1" dirty="0">
              <a:solidFill>
                <a:schemeClr val="accent2"/>
              </a:solidFill>
            </a:endParaRPr>
          </a:p>
          <a:p>
            <a:r>
              <a:rPr lang="fr-BE" sz="1400" i="1" dirty="0">
                <a:solidFill>
                  <a:schemeClr val="accent2"/>
                </a:solidFill>
              </a:rPr>
              <a:t>‘Our </a:t>
            </a:r>
            <a:r>
              <a:rPr lang="fr-BE" sz="1400" i="1" dirty="0" err="1">
                <a:solidFill>
                  <a:schemeClr val="accent2"/>
                </a:solidFill>
              </a:rPr>
              <a:t>project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will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contribute</a:t>
            </a:r>
            <a:r>
              <a:rPr lang="fr-BE" sz="1400" i="1" dirty="0">
                <a:solidFill>
                  <a:schemeClr val="accent2"/>
                </a:solidFill>
              </a:rPr>
              <a:t> to </a:t>
            </a:r>
            <a:r>
              <a:rPr lang="fr-BE" sz="1400" i="1" dirty="0" err="1">
                <a:solidFill>
                  <a:schemeClr val="accent2"/>
                </a:solidFill>
              </a:rPr>
              <a:t>achieve</a:t>
            </a:r>
            <a:r>
              <a:rPr lang="fr-BE" sz="1400" i="1" dirty="0">
                <a:solidFill>
                  <a:schemeClr val="accent2"/>
                </a:solidFill>
              </a:rPr>
              <a:t> SO 2.1 goals/</a:t>
            </a:r>
            <a:r>
              <a:rPr lang="fr-BE" sz="1400" i="1" dirty="0" err="1">
                <a:solidFill>
                  <a:schemeClr val="accent2"/>
                </a:solidFill>
              </a:rPr>
              <a:t>complement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measures</a:t>
            </a:r>
            <a:r>
              <a:rPr lang="fr-BE" sz="1400" i="1" dirty="0">
                <a:solidFill>
                  <a:schemeClr val="accent2"/>
                </a:solidFill>
              </a:rPr>
              <a:t> on </a:t>
            </a:r>
            <a:r>
              <a:rPr lang="fr-BE" sz="1400" i="1" dirty="0" err="1">
                <a:solidFill>
                  <a:schemeClr val="accent2"/>
                </a:solidFill>
              </a:rPr>
              <a:t>energy</a:t>
            </a:r>
            <a:r>
              <a:rPr lang="fr-BE" sz="1400" i="1" dirty="0">
                <a:solidFill>
                  <a:schemeClr val="accent2"/>
                </a:solidFill>
              </a:rPr>
              <a:t> </a:t>
            </a:r>
            <a:r>
              <a:rPr lang="fr-BE" sz="1400" i="1" dirty="0" err="1">
                <a:solidFill>
                  <a:schemeClr val="accent2"/>
                </a:solidFill>
              </a:rPr>
              <a:t>efficiency</a:t>
            </a:r>
            <a:r>
              <a:rPr lang="fr-BE" sz="1400" i="1" dirty="0">
                <a:solidFill>
                  <a:schemeClr val="accent2"/>
                </a:solidFill>
              </a:rPr>
              <a:t> in the ERDF programme [</a:t>
            </a:r>
            <a:r>
              <a:rPr lang="fr-BE" sz="1400" i="1" dirty="0" err="1">
                <a:solidFill>
                  <a:schemeClr val="accent2"/>
                </a:solidFill>
              </a:rPr>
              <a:t>title</a:t>
            </a:r>
            <a:r>
              <a:rPr lang="fr-BE" sz="1400" i="1" dirty="0">
                <a:solidFill>
                  <a:schemeClr val="accent2"/>
                </a:solidFill>
              </a:rPr>
              <a:t>/</a:t>
            </a:r>
            <a:r>
              <a:rPr lang="fr-BE" sz="1400" i="1" dirty="0" err="1">
                <a:solidFill>
                  <a:schemeClr val="accent2"/>
                </a:solidFill>
              </a:rPr>
              <a:t>reference</a:t>
            </a:r>
            <a:r>
              <a:rPr lang="fr-BE" sz="1400" i="1" dirty="0">
                <a:solidFill>
                  <a:schemeClr val="accent2"/>
                </a:solidFill>
              </a:rPr>
              <a:t>] by [</a:t>
            </a:r>
            <a:r>
              <a:rPr lang="fr-BE" sz="1400" i="1" dirty="0" err="1">
                <a:solidFill>
                  <a:schemeClr val="accent2"/>
                </a:solidFill>
              </a:rPr>
              <a:t>explanations</a:t>
            </a:r>
            <a:r>
              <a:rPr lang="fr-BE" sz="1400" i="1" dirty="0">
                <a:solidFill>
                  <a:schemeClr val="accent2"/>
                </a:solidFill>
              </a:rPr>
              <a:t>]’</a:t>
            </a:r>
          </a:p>
          <a:p>
            <a:endParaRPr lang="fr-BE" i="1" u="sng" dirty="0">
              <a:solidFill>
                <a:schemeClr val="accent2"/>
              </a:solidFill>
            </a:endParaRPr>
          </a:p>
          <a:p>
            <a:pPr algn="ctr"/>
            <a:r>
              <a:rPr lang="fr-BE" b="1" u="sng" dirty="0">
                <a:solidFill>
                  <a:schemeClr val="accent2"/>
                </a:solidFill>
              </a:rPr>
              <a:t>Link to relevant </a:t>
            </a:r>
            <a:r>
              <a:rPr lang="fr-BE" b="1" u="sng" dirty="0" err="1">
                <a:solidFill>
                  <a:schemeClr val="accent2"/>
                </a:solidFill>
              </a:rPr>
              <a:t>strategies</a:t>
            </a:r>
            <a:r>
              <a:rPr lang="fr-BE" b="1" u="sng" dirty="0">
                <a:solidFill>
                  <a:schemeClr val="accent2"/>
                </a:solidFill>
              </a:rPr>
              <a:t>/plans (scale-up/EU </a:t>
            </a:r>
            <a:r>
              <a:rPr lang="fr-BE" b="1" u="sng" dirty="0" err="1">
                <a:solidFill>
                  <a:schemeClr val="accent2"/>
                </a:solidFill>
              </a:rPr>
              <a:t>added</a:t>
            </a:r>
            <a:r>
              <a:rPr lang="fr-BE" b="1" u="sng" dirty="0">
                <a:solidFill>
                  <a:schemeClr val="accent2"/>
                </a:solidFill>
              </a:rPr>
              <a:t> value)</a:t>
            </a:r>
            <a:r>
              <a:rPr lang="fr-BE" u="sng" dirty="0">
                <a:solidFill>
                  <a:schemeClr val="accent2"/>
                </a:solidFill>
              </a:rPr>
              <a:t>: </a:t>
            </a:r>
          </a:p>
          <a:p>
            <a:pPr algn="ctr"/>
            <a:r>
              <a:rPr lang="fr-BE" sz="1400" i="1" dirty="0">
                <a:solidFill>
                  <a:schemeClr val="accent2"/>
                </a:solidFill>
              </a:rPr>
              <a:t>. National Energy and </a:t>
            </a:r>
            <a:r>
              <a:rPr lang="fr-BE" sz="1400" i="1" dirty="0" err="1">
                <a:solidFill>
                  <a:schemeClr val="accent2"/>
                </a:solidFill>
              </a:rPr>
              <a:t>Climate</a:t>
            </a:r>
            <a:r>
              <a:rPr lang="fr-BE" sz="1400" i="1" dirty="0">
                <a:solidFill>
                  <a:schemeClr val="accent2"/>
                </a:solidFill>
              </a:rPr>
              <a:t> Plans</a:t>
            </a:r>
          </a:p>
          <a:p>
            <a:pPr algn="ctr"/>
            <a:r>
              <a:rPr lang="fr-BE" sz="1400" i="1" dirty="0">
                <a:solidFill>
                  <a:schemeClr val="accent2"/>
                </a:solidFill>
              </a:rPr>
              <a:t>. </a:t>
            </a:r>
            <a:r>
              <a:rPr lang="en-GB" sz="1400" i="1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Sustainable Energy and Climate Action Plans</a:t>
            </a:r>
          </a:p>
          <a:p>
            <a:pPr algn="ctr"/>
            <a:r>
              <a:rPr lang="en-GB" sz="1400" i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Sustainable Urban Development Strategies</a:t>
            </a:r>
            <a:endParaRPr lang="en-GB" sz="1400" i="1" dirty="0">
              <a:solidFill>
                <a:schemeClr val="accent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400" i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Sustainable Urban Mobility Plans</a:t>
            </a:r>
          </a:p>
          <a:p>
            <a:pPr algn="ctr"/>
            <a:r>
              <a:rPr lang="en-GB" sz="1400" i="1" dirty="0">
                <a:solidFill>
                  <a:schemeClr val="accent2"/>
                </a:solidFill>
                <a:cs typeface="Times New Roman" panose="02020603050405020304" pitchFamily="18" charset="0"/>
              </a:rPr>
              <a:t>. </a:t>
            </a:r>
            <a:r>
              <a:rPr lang="fr-BE" sz="1400" i="1" dirty="0" err="1">
                <a:solidFill>
                  <a:schemeClr val="accent2"/>
                </a:solidFill>
              </a:rPr>
              <a:t>Climate</a:t>
            </a:r>
            <a:r>
              <a:rPr lang="fr-BE" sz="1400" i="1" dirty="0">
                <a:solidFill>
                  <a:schemeClr val="accent2"/>
                </a:solidFill>
              </a:rPr>
              <a:t> City </a:t>
            </a:r>
            <a:r>
              <a:rPr lang="fr-BE" sz="1400" i="1" dirty="0" err="1">
                <a:solidFill>
                  <a:schemeClr val="accent2"/>
                </a:solidFill>
              </a:rPr>
              <a:t>Contracts</a:t>
            </a:r>
            <a:endParaRPr lang="fr-BE" sz="1400" i="1" dirty="0">
              <a:solidFill>
                <a:schemeClr val="accent2"/>
              </a:solidFill>
            </a:endParaRPr>
          </a:p>
          <a:p>
            <a:pPr algn="ctr"/>
            <a:endParaRPr lang="fr-BE" i="1" u="sng" dirty="0">
              <a:solidFill>
                <a:schemeClr val="accent2"/>
              </a:solidFill>
            </a:endParaRPr>
          </a:p>
          <a:p>
            <a:pPr algn="ctr"/>
            <a:endParaRPr lang="fr-BE" i="1" u="sng" dirty="0">
              <a:solidFill>
                <a:schemeClr val="accent2"/>
              </a:solidFill>
            </a:endParaRPr>
          </a:p>
          <a:p>
            <a:pPr algn="ctr"/>
            <a:endParaRPr lang="fr-BE" i="1" u="sng" dirty="0">
              <a:solidFill>
                <a:schemeClr val="accent2"/>
              </a:solidFill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FC7A8FF-D6B1-DC76-292E-0639C676FCE9}"/>
              </a:ext>
            </a:extLst>
          </p:cNvPr>
          <p:cNvSpPr/>
          <p:nvPr/>
        </p:nvSpPr>
        <p:spPr>
          <a:xfrm>
            <a:off x="11531177" y="2275177"/>
            <a:ext cx="509698" cy="305281"/>
          </a:xfrm>
          <a:prstGeom prst="mathMultiply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53E9C74-7459-825D-4FDB-1F298902E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2159" y="3025086"/>
            <a:ext cx="404702" cy="4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7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539C0FA7-7179-BD2D-D9F0-CB38277A25A7}"/>
              </a:ext>
            </a:extLst>
          </p:cNvPr>
          <p:cNvSpPr txBox="1">
            <a:spLocks/>
          </p:cNvSpPr>
          <p:nvPr/>
        </p:nvSpPr>
        <p:spPr>
          <a:xfrm>
            <a:off x="166277" y="174728"/>
            <a:ext cx="6305544" cy="156760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EUI-</a:t>
            </a:r>
            <a:r>
              <a:rPr lang="fr-BE" sz="2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ACTIONS</a:t>
            </a: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 3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Testing new solutions led by cities to accelerate the energy transition to a climate-neutral EU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2400" b="1" dirty="0">
              <a:solidFill>
                <a:schemeClr val="accent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AEFC7-42FD-EA1E-D0D8-D15CDA00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63" y="3394338"/>
            <a:ext cx="554139" cy="554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F00696-CFAD-3C1F-C54D-C2EEFFDBEFB7}"/>
              </a:ext>
            </a:extLst>
          </p:cNvPr>
          <p:cNvSpPr txBox="1"/>
          <p:nvPr/>
        </p:nvSpPr>
        <p:spPr>
          <a:xfrm>
            <a:off x="193495" y="2491960"/>
            <a:ext cx="77342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2"/>
                </a:solidFill>
              </a:rPr>
              <a:t>Information on </a:t>
            </a:r>
            <a:r>
              <a:rPr lang="fr-BE" sz="2400" b="1" dirty="0" err="1">
                <a:solidFill>
                  <a:schemeClr val="accent2"/>
                </a:solidFill>
              </a:rPr>
              <a:t>Cohesion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policy</a:t>
            </a:r>
            <a:r>
              <a:rPr lang="fr-BE" sz="2400" b="1" dirty="0">
                <a:solidFill>
                  <a:schemeClr val="accent2"/>
                </a:solidFill>
              </a:rPr>
              <a:t> in </a:t>
            </a:r>
            <a:r>
              <a:rPr lang="fr-BE" sz="2400" b="1" dirty="0" err="1">
                <a:solidFill>
                  <a:schemeClr val="accent2"/>
                </a:solidFill>
              </a:rPr>
              <a:t>your</a:t>
            </a:r>
            <a:r>
              <a:rPr lang="fr-BE" sz="2400" b="1" dirty="0">
                <a:solidFill>
                  <a:schemeClr val="accent2"/>
                </a:solidFill>
              </a:rPr>
              <a:t> country? </a:t>
            </a:r>
          </a:p>
          <a:p>
            <a:endParaRPr lang="fr-BE" sz="1400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accent2"/>
                </a:solidFill>
              </a:rPr>
              <a:t>National single </a:t>
            </a:r>
            <a:r>
              <a:rPr lang="fr-BE" b="1" dirty="0" err="1">
                <a:solidFill>
                  <a:schemeClr val="accent2"/>
                </a:solidFill>
              </a:rPr>
              <a:t>portals</a:t>
            </a:r>
            <a:r>
              <a:rPr lang="fr-BE" b="1" dirty="0">
                <a:solidFill>
                  <a:schemeClr val="accent2"/>
                </a:solidFill>
              </a:rPr>
              <a:t>: </a:t>
            </a:r>
            <a:r>
              <a:rPr lang="en-IE" dirty="0">
                <a:hlinkClick r:id="rId3"/>
              </a:rPr>
              <a:t>National single portals - European Commission (europa.eu)</a:t>
            </a:r>
            <a:endParaRPr lang="en-IE" dirty="0"/>
          </a:p>
          <a:p>
            <a:pPr lvl="1"/>
            <a:endParaRPr lang="fr-BE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chemeClr val="accent2"/>
                </a:solidFill>
              </a:rPr>
              <a:t>Inforegio</a:t>
            </a:r>
            <a:r>
              <a:rPr lang="fr-BE" b="1" dirty="0">
                <a:solidFill>
                  <a:schemeClr val="accent2"/>
                </a:solidFill>
              </a:rPr>
              <a:t> – </a:t>
            </a:r>
            <a:r>
              <a:rPr lang="fr-BE" b="1" dirty="0" err="1">
                <a:solidFill>
                  <a:schemeClr val="accent2"/>
                </a:solidFill>
              </a:rPr>
              <a:t>summary</a:t>
            </a:r>
            <a:r>
              <a:rPr lang="fr-BE" b="1" dirty="0">
                <a:solidFill>
                  <a:schemeClr val="accent2"/>
                </a:solidFill>
              </a:rPr>
              <a:t> of programmes:</a:t>
            </a:r>
          </a:p>
          <a:p>
            <a:pPr lvl="1"/>
            <a:r>
              <a:rPr lang="en-IE" dirty="0" err="1">
                <a:hlinkClick r:id="rId4"/>
              </a:rPr>
              <a:t>Inforegio</a:t>
            </a:r>
            <a:r>
              <a:rPr lang="en-IE" dirty="0">
                <a:hlinkClick r:id="rId4"/>
              </a:rPr>
              <a:t> - Programmes (europa.eu)</a:t>
            </a:r>
            <a:endParaRPr lang="en-IE" b="1" dirty="0">
              <a:solidFill>
                <a:schemeClr val="accent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715FAA-8896-36AB-4DF3-AE5327E72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541" y="0"/>
            <a:ext cx="4459004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F97975-AC1B-8367-FB6F-74792241E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0355" y="5926588"/>
            <a:ext cx="848100" cy="848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30F0B8-D324-7D1A-E58D-2FAF2C41EB05}"/>
              </a:ext>
            </a:extLst>
          </p:cNvPr>
          <p:cNvSpPr/>
          <p:nvPr/>
        </p:nvSpPr>
        <p:spPr>
          <a:xfrm>
            <a:off x="10866295" y="3045035"/>
            <a:ext cx="1303249" cy="9034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771461-CF60-6DE7-B901-38E3B8E95DE0}"/>
              </a:ext>
            </a:extLst>
          </p:cNvPr>
          <p:cNvSpPr/>
          <p:nvPr/>
        </p:nvSpPr>
        <p:spPr>
          <a:xfrm>
            <a:off x="8559570" y="4644499"/>
            <a:ext cx="1074198" cy="2914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FCB02-42BC-1B12-68B8-081F59604E48}"/>
              </a:ext>
            </a:extLst>
          </p:cNvPr>
          <p:cNvSpPr txBox="1"/>
          <p:nvPr/>
        </p:nvSpPr>
        <p:spPr>
          <a:xfrm>
            <a:off x="292959" y="4696286"/>
            <a:ext cx="5992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i="1" dirty="0">
                <a:solidFill>
                  <a:srgbClr val="C00000"/>
                </a:solidFill>
              </a:rPr>
              <a:t>Example: Brussels Capital </a:t>
            </a:r>
            <a:r>
              <a:rPr lang="fr-BE" sz="1400" b="1" i="1" dirty="0" err="1">
                <a:solidFill>
                  <a:srgbClr val="C00000"/>
                </a:solidFill>
              </a:rPr>
              <a:t>Region</a:t>
            </a:r>
            <a:r>
              <a:rPr lang="fr-BE" sz="1400" b="1" i="1" dirty="0">
                <a:solidFill>
                  <a:srgbClr val="C00000"/>
                </a:solidFill>
              </a:rPr>
              <a:t> ERDF programme 2021-27</a:t>
            </a:r>
            <a:endParaRPr lang="en-IE" sz="1400" b="1" i="1" dirty="0">
              <a:solidFill>
                <a:srgbClr val="C0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1D2D66B-8104-7754-0DDA-73155C7614D1}"/>
              </a:ext>
            </a:extLst>
          </p:cNvPr>
          <p:cNvSpPr/>
          <p:nvPr/>
        </p:nvSpPr>
        <p:spPr>
          <a:xfrm>
            <a:off x="6063455" y="4714043"/>
            <a:ext cx="1105565" cy="257452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951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95BCB5-B688-4A2A-8D08-EBBB46AD9DE5}"/>
              </a:ext>
            </a:extLst>
          </p:cNvPr>
          <p:cNvSpPr txBox="1"/>
          <p:nvPr/>
        </p:nvSpPr>
        <p:spPr>
          <a:xfrm>
            <a:off x="3047301" y="398285"/>
            <a:ext cx="9016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EUI-</a:t>
            </a:r>
            <a:r>
              <a:rPr lang="fr-BE" sz="2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ACTIONS</a:t>
            </a:r>
            <a:r>
              <a:rPr lang="fr-BE" sz="2400" b="1" dirty="0">
                <a:solidFill>
                  <a:schemeClr val="accent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 3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Testing new solutions led by cities to accelerate the energy transition to a climate-neutral EU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I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5E2A2-39E1-475D-BED0-C43CCA7E76B3}"/>
              </a:ext>
            </a:extLst>
          </p:cNvPr>
          <p:cNvSpPr txBox="1"/>
          <p:nvPr/>
        </p:nvSpPr>
        <p:spPr>
          <a:xfrm>
            <a:off x="1929468" y="1706900"/>
            <a:ext cx="102625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2"/>
                </a:solidFill>
              </a:rPr>
              <a:t>A </a:t>
            </a:r>
            <a:r>
              <a:rPr lang="fr-BE" sz="2400" b="1" dirty="0" err="1">
                <a:solidFill>
                  <a:schemeClr val="accent2"/>
                </a:solidFill>
              </a:rPr>
              <a:t>list</a:t>
            </a:r>
            <a:r>
              <a:rPr lang="fr-BE" sz="2400" b="1" dirty="0">
                <a:solidFill>
                  <a:schemeClr val="accent2"/>
                </a:solidFill>
              </a:rPr>
              <a:t> of </a:t>
            </a:r>
            <a:r>
              <a:rPr lang="fr-BE" sz="2400" b="1" dirty="0" err="1">
                <a:solidFill>
                  <a:schemeClr val="accent2"/>
                </a:solidFill>
              </a:rPr>
              <a:t>indicators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inspired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from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tx2"/>
                </a:solidFill>
              </a:rPr>
              <a:t>Cohesion</a:t>
            </a:r>
            <a:r>
              <a:rPr lang="fr-BE" sz="2400" b="1" dirty="0">
                <a:solidFill>
                  <a:schemeClr val="tx2"/>
                </a:solidFill>
              </a:rPr>
              <a:t> </a:t>
            </a:r>
            <a:r>
              <a:rPr lang="fr-BE" sz="2400" b="1" dirty="0" err="1">
                <a:solidFill>
                  <a:schemeClr val="tx2"/>
                </a:solidFill>
              </a:rPr>
              <a:t>policy</a:t>
            </a:r>
            <a:r>
              <a:rPr lang="fr-BE" sz="2400" b="1" dirty="0">
                <a:solidFill>
                  <a:schemeClr val="tx2"/>
                </a:solidFill>
              </a:rPr>
              <a:t> </a:t>
            </a:r>
            <a:r>
              <a:rPr lang="fr-BE" sz="2400" b="1" dirty="0">
                <a:solidFill>
                  <a:schemeClr val="accent2"/>
                </a:solidFill>
              </a:rPr>
              <a:t>to capture </a:t>
            </a:r>
            <a:r>
              <a:rPr lang="fr-BE" sz="2400" b="1" dirty="0" err="1">
                <a:solidFill>
                  <a:schemeClr val="accent2"/>
                </a:solidFill>
              </a:rPr>
              <a:t>some</a:t>
            </a:r>
            <a:r>
              <a:rPr lang="fr-BE" sz="2400" b="1" dirty="0">
                <a:solidFill>
                  <a:schemeClr val="accent2"/>
                </a:solidFill>
              </a:rPr>
              <a:t> of the </a:t>
            </a:r>
            <a:r>
              <a:rPr lang="fr-BE" sz="2400" b="1" dirty="0" err="1">
                <a:solidFill>
                  <a:schemeClr val="accent2"/>
                </a:solidFill>
              </a:rPr>
              <a:t>expected</a:t>
            </a:r>
            <a:r>
              <a:rPr lang="fr-BE" sz="2400" b="1" dirty="0">
                <a:solidFill>
                  <a:schemeClr val="accent2"/>
                </a:solidFill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</a:rPr>
              <a:t>co-benefits</a:t>
            </a:r>
            <a:r>
              <a:rPr lang="fr-BE" sz="2400" b="1" dirty="0">
                <a:solidFill>
                  <a:schemeClr val="accent2"/>
                </a:solidFill>
              </a:rPr>
              <a:t> of the </a:t>
            </a:r>
            <a:r>
              <a:rPr lang="fr-BE" sz="2400" b="1" dirty="0" err="1">
                <a:solidFill>
                  <a:srgbClr val="002060"/>
                </a:solidFill>
              </a:rPr>
              <a:t>energy</a:t>
            </a:r>
            <a:r>
              <a:rPr lang="fr-BE" sz="2400" b="1" dirty="0">
                <a:solidFill>
                  <a:srgbClr val="002060"/>
                </a:solidFill>
              </a:rPr>
              <a:t> transition</a:t>
            </a:r>
          </a:p>
          <a:p>
            <a:endParaRPr lang="fr-BE" dirty="0"/>
          </a:p>
          <a:p>
            <a:endParaRPr lang="fr-BE" dirty="0"/>
          </a:p>
          <a:p>
            <a:r>
              <a:rPr lang="fr-BE" b="1" dirty="0"/>
              <a:t>Output </a:t>
            </a:r>
            <a:r>
              <a:rPr lang="fr-BE" b="1" dirty="0" err="1"/>
              <a:t>indicators</a:t>
            </a:r>
            <a:r>
              <a:rPr lang="fr-BE" b="1" dirty="0"/>
              <a:t> (</a:t>
            </a:r>
            <a:r>
              <a:rPr lang="fr-BE" b="1" dirty="0" err="1"/>
              <a:t>examples</a:t>
            </a:r>
            <a:r>
              <a:rPr lang="fr-BE" b="1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supported (trained, upskilled, accompanied or assisted);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measurement unit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persons)</a:t>
            </a:r>
            <a:endParaRPr lang="en-I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products and services created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 unit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new products/services)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buildings with improved energy performance (</a:t>
            </a:r>
            <a:r>
              <a:rPr lang="en-GB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 unit: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square meters).</a:t>
            </a:r>
            <a:endParaRPr lang="en-I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/>
          </a:p>
          <a:p>
            <a:r>
              <a:rPr lang="fr-BE" b="1" dirty="0" err="1"/>
              <a:t>Result</a:t>
            </a:r>
            <a:r>
              <a:rPr lang="fr-BE" b="1" dirty="0"/>
              <a:t> </a:t>
            </a:r>
            <a:r>
              <a:rPr lang="fr-BE" b="1" dirty="0" err="1"/>
              <a:t>indicators</a:t>
            </a:r>
            <a:r>
              <a:rPr lang="fr-BE" b="1" dirty="0"/>
              <a:t> (exemples):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Jobs created in supported entities (</a:t>
            </a:r>
            <a:r>
              <a:rPr lang="en-GB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 unit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annual FTEs)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renewable energy produced (of which, e.g. electricity, thermal) (</a:t>
            </a:r>
            <a:r>
              <a:rPr lang="en-GB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 unit: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MWh/year).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sers connected to smart energy systems (</a:t>
            </a:r>
            <a:r>
              <a:rPr lang="en-GB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 unit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end users/year)</a:t>
            </a:r>
            <a:endParaRPr lang="en-I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/>
          </a:p>
          <a:p>
            <a:endParaRPr lang="fr-BE" dirty="0"/>
          </a:p>
          <a:p>
            <a:pPr algn="r"/>
            <a:r>
              <a:rPr lang="fr-BE" dirty="0"/>
              <a:t>…NOT binding but </a:t>
            </a:r>
            <a:r>
              <a:rPr lang="fr-BE" u="sng" dirty="0"/>
              <a:t>to </a:t>
            </a:r>
            <a:r>
              <a:rPr lang="fr-BE" u="sng" dirty="0" err="1"/>
              <a:t>be</a:t>
            </a:r>
            <a:r>
              <a:rPr lang="fr-BE" u="sng" dirty="0"/>
              <a:t> </a:t>
            </a:r>
            <a:r>
              <a:rPr lang="fr-BE" u="sng" dirty="0" err="1"/>
              <a:t>used</a:t>
            </a:r>
            <a:r>
              <a:rPr lang="fr-BE" u="sng" dirty="0"/>
              <a:t> </a:t>
            </a:r>
            <a:r>
              <a:rPr lang="fr-BE" u="sng" dirty="0" err="1"/>
              <a:t>when</a:t>
            </a:r>
            <a:r>
              <a:rPr lang="fr-BE" u="sng" dirty="0"/>
              <a:t> relevant to </a:t>
            </a:r>
            <a:r>
              <a:rPr lang="fr-BE" u="sng" dirty="0" err="1"/>
              <a:t>complete</a:t>
            </a:r>
            <a:r>
              <a:rPr lang="fr-BE" u="sng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project</a:t>
            </a:r>
            <a:r>
              <a:rPr lang="fr-BE" dirty="0"/>
              <a:t> </a:t>
            </a:r>
            <a:r>
              <a:rPr lang="fr-BE" dirty="0" err="1"/>
              <a:t>proposals</a:t>
            </a:r>
            <a:r>
              <a:rPr lang="fr-BE" dirty="0"/>
              <a:t>’ </a:t>
            </a:r>
            <a:r>
              <a:rPr lang="fr-BE" dirty="0" err="1"/>
              <a:t>specific</a:t>
            </a:r>
            <a:r>
              <a:rPr lang="fr-BE" dirty="0"/>
              <a:t> </a:t>
            </a:r>
            <a:r>
              <a:rPr lang="fr-BE" dirty="0" err="1"/>
              <a:t>indicators</a:t>
            </a:r>
            <a:r>
              <a:rPr lang="fr-BE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706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96C0-9F67-D485-F413-B65D9F70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9" y="121844"/>
            <a:ext cx="10515600" cy="1325563"/>
          </a:xfrm>
        </p:spPr>
        <p:txBody>
          <a:bodyPr/>
          <a:lstStyle/>
          <a:p>
            <a:pPr marL="0" indent="0"/>
            <a:r>
              <a:rPr lang="fr-BE" sz="28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‘Energy transition’</a:t>
            </a:r>
            <a:br>
              <a:rPr lang="fr-BE" sz="28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BE" sz="2800" b="1" dirty="0" err="1"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fr-BE" sz="28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relevant information sources</a:t>
            </a:r>
            <a:br>
              <a:rPr lang="fr-BE" sz="28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46D3B-7390-DC99-FCE2-4E06FE3C5925}"/>
              </a:ext>
            </a:extLst>
          </p:cNvPr>
          <p:cNvSpPr txBox="1"/>
          <p:nvPr/>
        </p:nvSpPr>
        <p:spPr>
          <a:xfrm>
            <a:off x="357705" y="1356580"/>
            <a:ext cx="11987867" cy="521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dirty="0">
                <a:solidFill>
                  <a:srgbClr val="0C114D"/>
                </a:solidFill>
                <a:latin typeface="Tahoma"/>
              </a:rPr>
              <a:t>Urban Innovative Actions 2014-2020 with focus on the energy transition, circular economy, urban poverty and/or housing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00" i="0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https://www.uia-initiative.eu/en/uia-cities</a:t>
            </a:r>
            <a:endParaRPr lang="en-GB" sz="1300" dirty="0">
              <a:solidFill>
                <a:srgbClr val="0C114D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300" dirty="0">
              <a:solidFill>
                <a:srgbClr val="0C114D"/>
              </a:solidFill>
              <a:latin typeface="Tahoma"/>
            </a:endParaRPr>
          </a:p>
          <a:p>
            <a:r>
              <a:rPr lang="en-US" sz="1300" b="1" dirty="0">
                <a:solidFill>
                  <a:srgbClr val="002060"/>
                </a:solidFill>
              </a:rPr>
              <a:t>Urban agenda partnership for the EU on energy transition </a:t>
            </a:r>
          </a:p>
          <a:p>
            <a:r>
              <a:rPr lang="en-GB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https://www.urbanagenda.urban-initiative.eu/partnerships/energy-transition</a:t>
            </a:r>
            <a:endParaRPr lang="en-GB" sz="1300" u="sng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b="1" dirty="0">
              <a:solidFill>
                <a:srgbClr val="002060"/>
              </a:solidFill>
            </a:endParaRPr>
          </a:p>
          <a:p>
            <a:r>
              <a:rPr lang="en-US" sz="1300" b="1" dirty="0">
                <a:solidFill>
                  <a:srgbClr val="002060"/>
                </a:solidFill>
              </a:rPr>
              <a:t>Ninth report on economic, social and territorial cohesion</a:t>
            </a:r>
          </a:p>
          <a:p>
            <a:r>
              <a:rPr lang="en-US" sz="1300" dirty="0" err="1">
                <a:hlinkClick r:id="rId4"/>
              </a:rPr>
              <a:t>Inforegio</a:t>
            </a:r>
            <a:r>
              <a:rPr lang="en-US" sz="1300" dirty="0">
                <a:hlinkClick r:id="rId4"/>
              </a:rPr>
              <a:t> - Eighth Report on Economic, Social and Territorial Cohesion (europa.eu)</a:t>
            </a:r>
            <a:endParaRPr lang="en-US" sz="1300" dirty="0"/>
          </a:p>
          <a:p>
            <a:endParaRPr lang="en-US" sz="1300" dirty="0"/>
          </a:p>
          <a:p>
            <a:r>
              <a:rPr lang="en-GB" sz="13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H2020 Lighthouse Projects programme</a:t>
            </a:r>
            <a:endParaRPr lang="en-IE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3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https://smart-cities-marketplace.ec.europa.eu/projects-and-sites/projects?f%5B0%5D=project_type%3Alighthouse</a:t>
            </a:r>
            <a:endParaRPr lang="en-GB" sz="1300" u="sng" dirty="0">
              <a:solidFill>
                <a:srgbClr val="0563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00" b="1" dirty="0">
                <a:solidFill>
                  <a:srgbClr val="002060"/>
                </a:solidFill>
              </a:rPr>
              <a:t>Energy communities – Citizen-driven energy actions </a:t>
            </a:r>
          </a:p>
          <a:p>
            <a:r>
              <a:rPr lang="en-IE" sz="1300" dirty="0">
                <a:hlinkClick r:id="rId6"/>
              </a:rPr>
              <a:t>Energy communities (europa.eu)</a:t>
            </a:r>
            <a:endParaRPr lang="en-IE" sz="1300" dirty="0"/>
          </a:p>
          <a:p>
            <a:endParaRPr lang="en-US" sz="800" b="1" dirty="0">
              <a:solidFill>
                <a:srgbClr val="002060"/>
              </a:solidFill>
            </a:endParaRPr>
          </a:p>
          <a:p>
            <a:r>
              <a:rPr lang="en-IE" sz="1300" b="1" dirty="0">
                <a:solidFill>
                  <a:srgbClr val="002060"/>
                </a:solidFill>
              </a:rPr>
              <a:t>Communication </a:t>
            </a:r>
            <a:r>
              <a:rPr lang="en-IE" sz="1300" b="1" dirty="0" err="1">
                <a:solidFill>
                  <a:srgbClr val="002060"/>
                </a:solidFill>
              </a:rPr>
              <a:t>REPowerEU</a:t>
            </a:r>
            <a:r>
              <a:rPr lang="en-IE" sz="1300" b="1" dirty="0">
                <a:solidFill>
                  <a:srgbClr val="002060"/>
                </a:solidFill>
              </a:rPr>
              <a:t> Plan (COM(2022)230 final)</a:t>
            </a:r>
          </a:p>
          <a:p>
            <a:r>
              <a:rPr lang="en-IE" sz="1400" dirty="0">
                <a:hlinkClick r:id="rId7"/>
              </a:rPr>
              <a:t>Key documents: </a:t>
            </a:r>
            <a:r>
              <a:rPr lang="en-IE" sz="1400" dirty="0" err="1">
                <a:hlinkClick r:id="rId7"/>
              </a:rPr>
              <a:t>REPowerEU</a:t>
            </a:r>
            <a:r>
              <a:rPr lang="en-IE" sz="1400" dirty="0">
                <a:hlinkClick r:id="rId7"/>
              </a:rPr>
              <a:t> - European Commission (europa.eu)</a:t>
            </a:r>
            <a:r>
              <a:rPr lang="en-IE" sz="1300" b="1" dirty="0">
                <a:solidFill>
                  <a:srgbClr val="002060"/>
                </a:solidFill>
              </a:rPr>
              <a:t> </a:t>
            </a:r>
          </a:p>
          <a:p>
            <a:endParaRPr lang="en-IE" sz="1300" b="1" dirty="0">
              <a:solidFill>
                <a:srgbClr val="002060"/>
              </a:solidFill>
            </a:endParaRPr>
          </a:p>
          <a:p>
            <a:r>
              <a:rPr lang="en-IE" sz="1300" b="1" dirty="0">
                <a:solidFill>
                  <a:srgbClr val="002060"/>
                </a:solidFill>
              </a:rPr>
              <a:t>EU Strategy for Energy System Integration (COM(2020)299 final)</a:t>
            </a:r>
          </a:p>
          <a:p>
            <a:r>
              <a:rPr lang="en-IE" sz="1400" dirty="0">
                <a:hlinkClick r:id="rId8"/>
              </a:rPr>
              <a:t>COM 2020 EU Strategy for Energy system integration.pdf (cec.eu.int)</a:t>
            </a:r>
            <a:endParaRPr lang="en-IE" sz="1300" b="1" dirty="0">
              <a:solidFill>
                <a:srgbClr val="002060"/>
              </a:solidFill>
            </a:endParaRPr>
          </a:p>
          <a:p>
            <a:endParaRPr lang="en-IE" sz="1300" b="1" dirty="0">
              <a:solidFill>
                <a:srgbClr val="002060"/>
              </a:solidFill>
            </a:endParaRPr>
          </a:p>
          <a:p>
            <a:r>
              <a:rPr lang="en-US" sz="1300" b="1" dirty="0">
                <a:solidFill>
                  <a:srgbClr val="002060"/>
                </a:solidFill>
              </a:rPr>
              <a:t>100 climate-neutral and smart cities – info kit for cities</a:t>
            </a:r>
          </a:p>
          <a:p>
            <a:r>
              <a:rPr lang="en-IE" sz="1300" dirty="0">
                <a:hlinkClick r:id="rId9"/>
              </a:rPr>
              <a:t>Citiesmissionguied.pdf (cec.eu.int)</a:t>
            </a:r>
            <a:endParaRPr lang="en-US" sz="1300" b="1" dirty="0">
              <a:solidFill>
                <a:srgbClr val="002060"/>
              </a:solidFill>
            </a:endParaRPr>
          </a:p>
          <a:p>
            <a:endParaRPr lang="en-IE" sz="1600" dirty="0"/>
          </a:p>
          <a:p>
            <a:r>
              <a:rPr lang="en-IE" sz="1300" b="1" dirty="0">
                <a:solidFill>
                  <a:srgbClr val="002060"/>
                </a:solidFill>
              </a:rPr>
              <a:t>JPI Urban Europe – Positive Energy District (PED)</a:t>
            </a:r>
          </a:p>
          <a:p>
            <a:r>
              <a:rPr lang="en-IE" sz="1300" dirty="0">
                <a:hlinkClick r:id="rId10"/>
              </a:rPr>
              <a:t>Positive Energy Districts (PED) | JPI Urban Europe (jpi-urbaneurope.eu)</a:t>
            </a:r>
            <a:endParaRPr lang="en-IE" sz="1300" dirty="0"/>
          </a:p>
        </p:txBody>
      </p:sp>
    </p:spTree>
    <p:extLst>
      <p:ext uri="{BB962C8B-B14F-4D97-AF65-F5344CB8AC3E}">
        <p14:creationId xmlns:p14="http://schemas.microsoft.com/office/powerpoint/2010/main" val="92964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5478DA-61C4-A747-78F1-0CD2D573C833}"/>
              </a:ext>
            </a:extLst>
          </p:cNvPr>
          <p:cNvSpPr txBox="1"/>
          <p:nvPr/>
        </p:nvSpPr>
        <p:spPr>
          <a:xfrm>
            <a:off x="3101268" y="1428808"/>
            <a:ext cx="5545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fr-FR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fr-FR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fr-FR" sz="32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fr-FR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attention!</a:t>
            </a:r>
          </a:p>
          <a:p>
            <a:pPr algn="ctr"/>
            <a:endParaRPr lang="fr-FR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information at:</a:t>
            </a:r>
          </a:p>
          <a:p>
            <a:pPr algn="ctr"/>
            <a:r>
              <a:rPr lang="en-IE" sz="3200" dirty="0">
                <a:hlinkClick r:id="rId2"/>
              </a:rPr>
              <a:t>Energy transition | EUI (urban-initiative.eu)</a:t>
            </a:r>
            <a:endParaRPr lang="fr-FR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58542"/>
      </p:ext>
    </p:extLst>
  </p:cSld>
  <p:clrMapOvr>
    <a:masterClrMapping/>
  </p:clrMapOvr>
</p:sld>
</file>

<file path=ppt/theme/theme1.xml><?xml version="1.0" encoding="utf-8"?>
<a:theme xmlns:a="http://schemas.openxmlformats.org/drawingml/2006/main" name="EUI CONTENT SLIDES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INSPIRATION _ OK - 1" id="{27DA516B-0953-DD4B-8765-DC87BFFBAAD8}" vid="{02DC8EA8-0736-BF4E-A88E-2FE8AA819215}"/>
    </a:ext>
  </a:extLst>
</a:theme>
</file>

<file path=ppt/theme/theme2.xml><?xml version="1.0" encoding="utf-8"?>
<a:theme xmlns:a="http://schemas.openxmlformats.org/drawingml/2006/main" name="1_Conception personnalisée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INSPIRATION _ OK - 1" id="{27DA516B-0953-DD4B-8765-DC87BFFBAAD8}" vid="{9D97CA1F-E652-1E4D-B145-199C697828D9}"/>
    </a:ext>
  </a:extLst>
</a:theme>
</file>

<file path=ppt/theme/theme3.xml><?xml version="1.0" encoding="utf-8"?>
<a:theme xmlns:a="http://schemas.openxmlformats.org/drawingml/2006/main" name="SIMPLE - LAYOUT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</TotalTime>
  <Words>1058</Words>
  <Application>Microsoft Office PowerPoint</Application>
  <PresentationFormat>Widescreen</PresentationFormat>
  <Paragraphs>121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Symbol</vt:lpstr>
      <vt:lpstr>Tahoma</vt:lpstr>
      <vt:lpstr>Ubuntu</vt:lpstr>
      <vt:lpstr>Wingdings</vt:lpstr>
      <vt:lpstr>EUI CONTENT SLIDES</vt:lpstr>
      <vt:lpstr>1_Conception personnalisée</vt:lpstr>
      <vt:lpstr>SIMPLE -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‘Energy transition’ Examples of relevant information 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Bacho</dc:creator>
  <cp:lastModifiedBy>GALLAGA Francois (REGIO)</cp:lastModifiedBy>
  <cp:revision>85</cp:revision>
  <cp:lastPrinted>2024-05-22T14:49:36Z</cp:lastPrinted>
  <dcterms:created xsi:type="dcterms:W3CDTF">2022-05-24T09:16:31Z</dcterms:created>
  <dcterms:modified xsi:type="dcterms:W3CDTF">2024-05-22T16:33:56Z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2022-09-21T07:17:11Z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73b77e42-387d-423f-a258-bed123dfee07</vt:lpwstr>
  </property>
  <property fmtid="{D5CDD505-2E9C-101B-9397-08002B2CF9AE}" pid="8" name="MSIP_Label_6bd9ddd1-4d20-43f6-abfa-fc3c07406f94_ContentBits">
    <vt:lpwstr>0</vt:lpwstr>
  </property>
</Properties>
</file>